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9" r:id="rId3"/>
    <p:sldId id="263" r:id="rId4"/>
    <p:sldId id="264" r:id="rId5"/>
    <p:sldId id="265" r:id="rId6"/>
    <p:sldId id="267" r:id="rId7"/>
    <p:sldId id="266" r:id="rId8"/>
    <p:sldId id="268" r:id="rId9"/>
    <p:sldId id="269" r:id="rId10"/>
    <p:sldId id="270" r:id="rId11"/>
    <p:sldId id="271" r:id="rId12"/>
    <p:sldId id="280" r:id="rId13"/>
    <p:sldId id="258" r:id="rId14"/>
    <p:sldId id="273" r:id="rId15"/>
    <p:sldId id="274" r:id="rId16"/>
    <p:sldId id="275" r:id="rId17"/>
    <p:sldId id="276" r:id="rId18"/>
    <p:sldId id="277" r:id="rId19"/>
    <p:sldId id="278" r:id="rId20"/>
    <p:sldId id="279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499" userDrawn="1">
          <p15:clr>
            <a:srgbClr val="A4A3A4"/>
          </p15:clr>
        </p15:guide>
        <p15:guide id="4" pos="5261" userDrawn="1">
          <p15:clr>
            <a:srgbClr val="A4A3A4"/>
          </p15:clr>
        </p15:guide>
        <p15:guide id="5" pos="5602" userDrawn="1">
          <p15:clr>
            <a:srgbClr val="A4A3A4"/>
          </p15:clr>
        </p15:guide>
        <p15:guide id="6" orient="horz" pos="169" userDrawn="1">
          <p15:clr>
            <a:srgbClr val="A4A3A4"/>
          </p15:clr>
        </p15:guide>
        <p15:guide id="7" pos="158" userDrawn="1">
          <p15:clr>
            <a:srgbClr val="A4A3A4"/>
          </p15:clr>
        </p15:guide>
        <p15:guide id="8" orient="horz" pos="3072" userDrawn="1">
          <p15:clr>
            <a:srgbClr val="A4A3A4"/>
          </p15:clr>
        </p15:guide>
        <p15:guide id="9" pos="839" userDrawn="1">
          <p15:clr>
            <a:srgbClr val="A4A3A4"/>
          </p15:clr>
        </p15:guide>
        <p15:guide id="10" orient="horz" pos="2164" userDrawn="1">
          <p15:clr>
            <a:srgbClr val="A4A3A4"/>
          </p15:clr>
        </p15:guide>
        <p15:guide id="11" orient="horz" pos="123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2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7"/>
    <p:restoredTop sz="96296"/>
  </p:normalViewPr>
  <p:slideViewPr>
    <p:cSldViewPr snapToGrid="0" showGuides="1">
      <p:cViewPr varScale="1">
        <p:scale>
          <a:sx n="213" d="100"/>
          <a:sy n="213" d="100"/>
        </p:scale>
        <p:origin x="300" y="124"/>
      </p:cViewPr>
      <p:guideLst>
        <p:guide orient="horz" pos="1620"/>
        <p:guide pos="2880"/>
        <p:guide pos="499"/>
        <p:guide pos="5261"/>
        <p:guide pos="5602"/>
        <p:guide orient="horz" pos="169"/>
        <p:guide pos="158"/>
        <p:guide orient="horz" pos="3072"/>
        <p:guide pos="839"/>
        <p:guide orient="horz" pos="2164"/>
        <p:guide orient="horz" pos="123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0BF1BE-589E-34CE-C14E-6B643D1D1FB3}"/>
              </a:ext>
            </a:extLst>
          </p:cNvPr>
          <p:cNvSpPr txBox="1">
            <a:spLocks/>
          </p:cNvSpPr>
          <p:nvPr userDrawn="1"/>
        </p:nvSpPr>
        <p:spPr>
          <a:xfrm>
            <a:off x="8537870" y="4788000"/>
            <a:ext cx="336130" cy="10002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650" kern="1200">
                <a:solidFill>
                  <a:srgbClr val="6C70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88E290-9FF8-5747-8E56-71158957E1C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246F718-09D7-426D-7088-12047281745C}"/>
              </a:ext>
            </a:extLst>
          </p:cNvPr>
          <p:cNvSpPr txBox="1">
            <a:spLocks/>
          </p:cNvSpPr>
          <p:nvPr userDrawn="1"/>
        </p:nvSpPr>
        <p:spPr>
          <a:xfrm>
            <a:off x="278092" y="4788000"/>
            <a:ext cx="575691" cy="10002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650" kern="1200">
                <a:solidFill>
                  <a:srgbClr val="6C70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85D51F7B-7C67-A94B-85FE-34534BB2D9C7}" type="datetime1">
              <a:rPr lang="de-DE" smtClean="0"/>
              <a:pPr algn="l"/>
              <a:t>23.11.2023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FBEC618-52F8-FC0F-A2FB-7131DE4709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458208" y="231775"/>
            <a:ext cx="1434967" cy="37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52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602" userDrawn="1">
          <p15:clr>
            <a:srgbClr val="FBAE40"/>
          </p15:clr>
        </p15:guide>
        <p15:guide id="4" pos="158" userDrawn="1">
          <p15:clr>
            <a:srgbClr val="FBAE40"/>
          </p15:clr>
        </p15:guide>
        <p15:guide id="5" pos="5261" userDrawn="1">
          <p15:clr>
            <a:srgbClr val="FBAE40"/>
          </p15:clr>
        </p15:guide>
        <p15:guide id="6" pos="499" userDrawn="1">
          <p15:clr>
            <a:srgbClr val="FBAE40"/>
          </p15:clr>
        </p15:guide>
        <p15:guide id="7" orient="horz" pos="169" userDrawn="1">
          <p15:clr>
            <a:srgbClr val="FBAE40"/>
          </p15:clr>
        </p15:guide>
        <p15:guide id="8" orient="horz" pos="3072" userDrawn="1">
          <p15:clr>
            <a:srgbClr val="FBAE40"/>
          </p15:clr>
        </p15:guide>
        <p15:guide id="9" orient="horz" pos="486" userDrawn="1">
          <p15:clr>
            <a:srgbClr val="FBAE40"/>
          </p15:clr>
        </p15:guide>
        <p15:guide id="10" orient="horz" pos="2754" userDrawn="1">
          <p15:clr>
            <a:srgbClr val="FBAE40"/>
          </p15:clr>
        </p15:guide>
        <p15:guide id="11" orient="horz" pos="804" userDrawn="1">
          <p15:clr>
            <a:srgbClr val="FBAE40"/>
          </p15:clr>
        </p15:guide>
        <p15:guide id="12" orient="horz" pos="1257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hell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7517A484-F693-403E-BD24-88944A4C10F6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55C921C-942E-8AD0-6A90-714E5277DADB}"/>
              </a:ext>
            </a:extLst>
          </p:cNvPr>
          <p:cNvSpPr txBox="1">
            <a:spLocks/>
          </p:cNvSpPr>
          <p:nvPr userDrawn="1"/>
        </p:nvSpPr>
        <p:spPr>
          <a:xfrm>
            <a:off x="8537870" y="4788000"/>
            <a:ext cx="336130" cy="10002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650" kern="1200">
                <a:solidFill>
                  <a:srgbClr val="6C70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88E290-9FF8-5747-8E56-71158957E1C4}" type="slidenum">
              <a:rPr lang="de-DE" smtClean="0">
                <a:solidFill>
                  <a:schemeClr val="tx1"/>
                </a:solidFill>
              </a:rPr>
              <a:pPr/>
              <a:t>‹Nr.›</a:t>
            </a:fld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9E0FEB-09DA-69CF-8C58-87E2100F1719}"/>
              </a:ext>
            </a:extLst>
          </p:cNvPr>
          <p:cNvSpPr txBox="1">
            <a:spLocks/>
          </p:cNvSpPr>
          <p:nvPr userDrawn="1"/>
        </p:nvSpPr>
        <p:spPr>
          <a:xfrm>
            <a:off x="278092" y="4788000"/>
            <a:ext cx="575691" cy="10002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650" kern="1200">
                <a:solidFill>
                  <a:srgbClr val="6C70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85D51F7B-7C67-A94B-85FE-34534BB2D9C7}" type="datetime1">
              <a:rPr lang="de-DE" smtClean="0">
                <a:solidFill>
                  <a:srgbClr val="282828"/>
                </a:solidFill>
              </a:rPr>
              <a:pPr algn="l"/>
              <a:t>23.11.2023</a:t>
            </a:fld>
            <a:endParaRPr lang="de-DE" dirty="0">
              <a:solidFill>
                <a:srgbClr val="282828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AEF1F36-90D9-1F01-C7A0-65F993988B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458209" y="231775"/>
            <a:ext cx="1434964" cy="37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042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602" userDrawn="1">
          <p15:clr>
            <a:srgbClr val="FBAE40"/>
          </p15:clr>
        </p15:guide>
        <p15:guide id="4" pos="158" userDrawn="1">
          <p15:clr>
            <a:srgbClr val="FBAE40"/>
          </p15:clr>
        </p15:guide>
        <p15:guide id="5" pos="5261" userDrawn="1">
          <p15:clr>
            <a:srgbClr val="FBAE40"/>
          </p15:clr>
        </p15:guide>
        <p15:guide id="6" pos="499" userDrawn="1">
          <p15:clr>
            <a:srgbClr val="FBAE40"/>
          </p15:clr>
        </p15:guide>
        <p15:guide id="7" orient="horz" pos="169" userDrawn="1">
          <p15:clr>
            <a:srgbClr val="FBAE40"/>
          </p15:clr>
        </p15:guide>
        <p15:guide id="8" orient="horz" pos="3072" userDrawn="1">
          <p15:clr>
            <a:srgbClr val="FBAE40"/>
          </p15:clr>
        </p15:guide>
        <p15:guide id="9" orient="horz" pos="486" userDrawn="1">
          <p15:clr>
            <a:srgbClr val="FBAE40"/>
          </p15:clr>
        </p15:guide>
        <p15:guide id="10" orient="horz" pos="275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dunkel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7517A484-F693-403E-BD24-88944A4C10F6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55C921C-942E-8AD0-6A90-714E5277DADB}"/>
              </a:ext>
            </a:extLst>
          </p:cNvPr>
          <p:cNvSpPr txBox="1">
            <a:spLocks/>
          </p:cNvSpPr>
          <p:nvPr userDrawn="1"/>
        </p:nvSpPr>
        <p:spPr>
          <a:xfrm>
            <a:off x="8537870" y="4788000"/>
            <a:ext cx="336130" cy="10002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650" kern="1200">
                <a:solidFill>
                  <a:srgbClr val="6C70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88E290-9FF8-5747-8E56-71158957E1C4}" type="slidenum">
              <a:rPr lang="de-DE" smtClean="0">
                <a:solidFill>
                  <a:schemeClr val="bg1"/>
                </a:solidFill>
              </a:rPr>
              <a:pPr/>
              <a:t>‹Nr.›</a:t>
            </a:fld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9E0FEB-09DA-69CF-8C58-87E2100F1719}"/>
              </a:ext>
            </a:extLst>
          </p:cNvPr>
          <p:cNvSpPr txBox="1">
            <a:spLocks/>
          </p:cNvSpPr>
          <p:nvPr userDrawn="1"/>
        </p:nvSpPr>
        <p:spPr>
          <a:xfrm>
            <a:off x="278092" y="4788000"/>
            <a:ext cx="575691" cy="10002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650" kern="1200">
                <a:solidFill>
                  <a:srgbClr val="6C70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85D51F7B-7C67-A94B-85FE-34534BB2D9C7}" type="datetime1">
              <a:rPr lang="de-DE" smtClean="0">
                <a:solidFill>
                  <a:schemeClr val="bg1"/>
                </a:solidFill>
              </a:rPr>
              <a:pPr algn="l"/>
              <a:t>23.11.2023</a:t>
            </a:fld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AEF1F36-90D9-1F01-C7A0-65F993988B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458211" y="231775"/>
            <a:ext cx="1434960" cy="37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387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602" userDrawn="1">
          <p15:clr>
            <a:srgbClr val="FBAE40"/>
          </p15:clr>
        </p15:guide>
        <p15:guide id="4" pos="158" userDrawn="1">
          <p15:clr>
            <a:srgbClr val="FBAE40"/>
          </p15:clr>
        </p15:guide>
        <p15:guide id="5" pos="5261" userDrawn="1">
          <p15:clr>
            <a:srgbClr val="FBAE40"/>
          </p15:clr>
        </p15:guide>
        <p15:guide id="6" pos="499" userDrawn="1">
          <p15:clr>
            <a:srgbClr val="FBAE40"/>
          </p15:clr>
        </p15:guide>
        <p15:guide id="7" orient="horz" pos="169" userDrawn="1">
          <p15:clr>
            <a:srgbClr val="FBAE40"/>
          </p15:clr>
        </p15:guide>
        <p15:guide id="8" orient="horz" pos="3072" userDrawn="1">
          <p15:clr>
            <a:srgbClr val="FBAE40"/>
          </p15:clr>
        </p15:guide>
        <p15:guide id="9" orient="horz" pos="2754" userDrawn="1">
          <p15:clr>
            <a:srgbClr val="FBAE40"/>
          </p15:clr>
        </p15:guide>
        <p15:guide id="10" orient="horz" pos="48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34318-F7B9-3041-89E7-6430F4CCD5B9}" type="datetimeFigureOut">
              <a:rPr lang="de-DE" smtClean="0"/>
              <a:t>23.11.2023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DEB78-D91E-5244-B140-C8C408F244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8116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 descr="Ein Bild, das Menschliches Gesicht, Kleidung, Person, Im Haus enthält.&#10;&#10;Automatisch generierte Beschreibung">
            <a:extLst>
              <a:ext uri="{FF2B5EF4-FFF2-40B4-BE49-F238E27FC236}">
                <a16:creationId xmlns:a16="http://schemas.microsoft.com/office/drawing/2014/main" id="{7BB65D63-5EBB-6FCB-C2AE-AF42D65A48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0BC2AE0B-3187-DE3F-D167-ECF4319EAE63}"/>
              </a:ext>
            </a:extLst>
          </p:cNvPr>
          <p:cNvSpPr txBox="1"/>
          <p:nvPr/>
        </p:nvSpPr>
        <p:spPr>
          <a:xfrm>
            <a:off x="798660" y="2483974"/>
            <a:ext cx="5870763" cy="1269578"/>
          </a:xfrm>
          <a:prstGeom prst="rect">
            <a:avLst/>
          </a:prstGeom>
          <a:noFill/>
        </p:spPr>
        <p:txBody>
          <a:bodyPr wrap="square" lIns="0" tIns="46800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essence of orbital welding</a:t>
            </a:r>
            <a:endParaRPr lang="de-DE" sz="4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094CC05-4617-0DC7-1FC6-83B77F751DDD}"/>
              </a:ext>
            </a:extLst>
          </p:cNvPr>
          <p:cNvSpPr txBox="1"/>
          <p:nvPr/>
        </p:nvSpPr>
        <p:spPr>
          <a:xfrm>
            <a:off x="809811" y="3721761"/>
            <a:ext cx="5870763" cy="300467"/>
          </a:xfrm>
          <a:prstGeom prst="rect">
            <a:avLst/>
          </a:prstGeom>
          <a:noFill/>
        </p:spPr>
        <p:txBody>
          <a:bodyPr wrap="square" lIns="0" tIns="4680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Mobile Welder - automated tube welding for everyone and everywhere!</a:t>
            </a:r>
            <a:endParaRPr lang="de-DE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A2E5CF2-0B27-2FCC-2B23-5EBBD65285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458209" y="231775"/>
            <a:ext cx="1434964" cy="37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19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8082718-4AFE-9ACA-EEB1-8C839CE76E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7BB65D63-5EBB-6FCB-C2AE-AF42D65A48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C094CC05-4617-0DC7-1FC6-83B77F751DDD}"/>
              </a:ext>
            </a:extLst>
          </p:cNvPr>
          <p:cNvSpPr txBox="1"/>
          <p:nvPr/>
        </p:nvSpPr>
        <p:spPr>
          <a:xfrm>
            <a:off x="6269513" y="3872796"/>
            <a:ext cx="1999200" cy="485133"/>
          </a:xfrm>
          <a:prstGeom prst="rect">
            <a:avLst/>
          </a:prstGeom>
          <a:noFill/>
        </p:spPr>
        <p:txBody>
          <a:bodyPr wrap="square" bIns="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</a:rPr>
              <a:t>The </a:t>
            </a:r>
            <a:r>
              <a:rPr lang="de-DE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result</a:t>
            </a:r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is</a:t>
            </a:r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</a:rPr>
              <a:t> a </a:t>
            </a:r>
            <a:r>
              <a:rPr lang="de-DE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perfect</a:t>
            </a:r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  <a:p>
            <a:pPr>
              <a:lnSpc>
                <a:spcPct val="125000"/>
              </a:lnSpc>
            </a:pPr>
            <a:r>
              <a:rPr lang="de-DE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tube</a:t>
            </a:r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connection</a:t>
            </a:r>
            <a:r>
              <a:rPr lang="de-DE" sz="12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A38EEEC-A71F-69A0-EB93-3384A45399C8}"/>
              </a:ext>
            </a:extLst>
          </p:cNvPr>
          <p:cNvSpPr txBox="1">
            <a:spLocks/>
          </p:cNvSpPr>
          <p:nvPr/>
        </p:nvSpPr>
        <p:spPr>
          <a:xfrm>
            <a:off x="8537870" y="4788000"/>
            <a:ext cx="336130" cy="10002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650" kern="1200">
                <a:solidFill>
                  <a:srgbClr val="6C70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88E290-9FF8-5747-8E56-71158957E1C4}" type="slidenum">
              <a:rPr lang="de-DE" smtClean="0">
                <a:solidFill>
                  <a:schemeClr val="bg1"/>
                </a:solidFill>
              </a:rPr>
              <a:pPr/>
              <a:t>10</a:t>
            </a:fld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5A26095B-1C01-A964-46D9-D5D7F3B7AC3A}"/>
              </a:ext>
            </a:extLst>
          </p:cNvPr>
          <p:cNvSpPr txBox="1">
            <a:spLocks/>
          </p:cNvSpPr>
          <p:nvPr/>
        </p:nvSpPr>
        <p:spPr>
          <a:xfrm>
            <a:off x="278092" y="4788000"/>
            <a:ext cx="575691" cy="10002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650" kern="1200">
                <a:solidFill>
                  <a:srgbClr val="6C70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85D51F7B-7C67-A94B-85FE-34534BB2D9C7}" type="datetime1">
              <a:rPr lang="de-DE" smtClean="0">
                <a:solidFill>
                  <a:schemeClr val="bg1"/>
                </a:solidFill>
              </a:rPr>
              <a:pPr algn="l"/>
              <a:t>23.11.2023</a:t>
            </a:fld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A2E5CF2-0B27-2FCC-2B23-5EBBD652851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458209" y="231775"/>
            <a:ext cx="1434964" cy="37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93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5C29DC0C-AB80-E71B-D4F5-4ED9A3D8FD5C}"/>
              </a:ext>
            </a:extLst>
          </p:cNvPr>
          <p:cNvSpPr txBox="1"/>
          <p:nvPr/>
        </p:nvSpPr>
        <p:spPr>
          <a:xfrm>
            <a:off x="792165" y="1556087"/>
            <a:ext cx="75596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effectLst/>
                <a:latin typeface="Arial" panose="020B0604020202020204" pitchFamily="34" charset="0"/>
              </a:rPr>
              <a:t>Orbital welding has become </a:t>
            </a:r>
            <a:br>
              <a:rPr lang="en-US" sz="3000" dirty="0">
                <a:effectLst/>
                <a:latin typeface="Arial" panose="020B0604020202020204" pitchFamily="34" charset="0"/>
              </a:rPr>
            </a:br>
            <a:r>
              <a:rPr lang="en-US" sz="3000" dirty="0">
                <a:effectLst/>
                <a:latin typeface="Arial" panose="020B0604020202020204" pitchFamily="34" charset="0"/>
              </a:rPr>
              <a:t>indispensable in many industries.</a:t>
            </a:r>
            <a:endParaRPr lang="de-DE" sz="3000" dirty="0">
              <a:effectLst/>
              <a:latin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6B245DF-B36B-23EA-00FA-9F389C925B63}"/>
              </a:ext>
            </a:extLst>
          </p:cNvPr>
          <p:cNvSpPr txBox="1"/>
          <p:nvPr/>
        </p:nvSpPr>
        <p:spPr>
          <a:xfrm>
            <a:off x="1636620" y="2862466"/>
            <a:ext cx="5870763" cy="531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We will show you the advantages that you get from </a:t>
            </a:r>
          </a:p>
          <a:p>
            <a:pPr algn="ctr">
              <a:lnSpc>
                <a:spcPct val="125000"/>
              </a:lnSpc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modern orbital welding technology.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43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5C29DC0C-AB80-E71B-D4F5-4ED9A3D8FD5C}"/>
              </a:ext>
            </a:extLst>
          </p:cNvPr>
          <p:cNvSpPr txBox="1"/>
          <p:nvPr/>
        </p:nvSpPr>
        <p:spPr>
          <a:xfrm>
            <a:off x="792165" y="-2188781"/>
            <a:ext cx="75596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000" dirty="0">
                <a:effectLst/>
                <a:latin typeface="Arial" panose="020B0604020202020204" pitchFamily="34" charset="0"/>
              </a:rPr>
              <a:t>Das Orbitalschweißen ist in vielen </a:t>
            </a:r>
          </a:p>
          <a:p>
            <a:pPr algn="ctr"/>
            <a:r>
              <a:rPr lang="de-DE" sz="3000" dirty="0">
                <a:effectLst/>
                <a:latin typeface="Arial" panose="020B0604020202020204" pitchFamily="34" charset="0"/>
              </a:rPr>
              <a:t>Branchen nicht mehr wegzudenken.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6B245DF-B36B-23EA-00FA-9F389C925B63}"/>
              </a:ext>
            </a:extLst>
          </p:cNvPr>
          <p:cNvSpPr txBox="1"/>
          <p:nvPr/>
        </p:nvSpPr>
        <p:spPr>
          <a:xfrm>
            <a:off x="1636620" y="-882402"/>
            <a:ext cx="5870763" cy="531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Wir zeigen dir die Vorteile, die Du durch die </a:t>
            </a:r>
          </a:p>
          <a:p>
            <a:pPr algn="ctr">
              <a:lnSpc>
                <a:spcPct val="125000"/>
              </a:lnSpc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moderne Orbitalschweißtechnik erhältst.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3511EE6-C74D-DC8F-8E5B-C55A7989EBEC}"/>
              </a:ext>
            </a:extLst>
          </p:cNvPr>
          <p:cNvSpPr txBox="1"/>
          <p:nvPr/>
        </p:nvSpPr>
        <p:spPr>
          <a:xfrm>
            <a:off x="683677" y="2862466"/>
            <a:ext cx="1405697" cy="531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weld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seams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068533A-6FE4-BFE9-453B-8C029B0D3E43}"/>
              </a:ext>
            </a:extLst>
          </p:cNvPr>
          <p:cNvSpPr txBox="1"/>
          <p:nvPr/>
        </p:nvSpPr>
        <p:spPr>
          <a:xfrm>
            <a:off x="2206958" y="2862466"/>
            <a:ext cx="1542283" cy="531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Highly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25000"/>
              </a:lnSpc>
            </a:pP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repeatable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4C6E5F8-67A7-2F2E-1BD4-8E4FFBCBA9E7}"/>
              </a:ext>
            </a:extLst>
          </p:cNvPr>
          <p:cNvSpPr txBox="1"/>
          <p:nvPr/>
        </p:nvSpPr>
        <p:spPr>
          <a:xfrm>
            <a:off x="3876327" y="2862466"/>
            <a:ext cx="1401048" cy="531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Effective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time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saving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A740BA4-B845-1E52-D8C4-727BB534B47A}"/>
              </a:ext>
            </a:extLst>
          </p:cNvPr>
          <p:cNvSpPr txBox="1"/>
          <p:nvPr/>
        </p:nvSpPr>
        <p:spPr>
          <a:xfrm>
            <a:off x="5473394" y="2862466"/>
            <a:ext cx="1401048" cy="531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Ergonomic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25000"/>
              </a:lnSpc>
            </a:pP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D5EDD5D-5EAC-7EDC-577C-20928CD11200}"/>
              </a:ext>
            </a:extLst>
          </p:cNvPr>
          <p:cNvSpPr txBox="1"/>
          <p:nvPr/>
        </p:nvSpPr>
        <p:spPr>
          <a:xfrm>
            <a:off x="7214192" y="2862466"/>
            <a:ext cx="1123290" cy="531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Easy</a:t>
            </a:r>
          </a:p>
          <a:p>
            <a:pPr algn="ctr">
              <a:lnSpc>
                <a:spcPct val="125000"/>
              </a:lnSpc>
            </a:pP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A38515F-7A96-0DF9-631D-50FFC19955A0}"/>
              </a:ext>
            </a:extLst>
          </p:cNvPr>
          <p:cNvSpPr/>
          <p:nvPr/>
        </p:nvSpPr>
        <p:spPr>
          <a:xfrm>
            <a:off x="808201" y="1504975"/>
            <a:ext cx="1152000" cy="1152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sx="104000" sy="104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8CAC82F-C90F-8428-F488-E75B07617916}"/>
              </a:ext>
            </a:extLst>
          </p:cNvPr>
          <p:cNvSpPr/>
          <p:nvPr/>
        </p:nvSpPr>
        <p:spPr>
          <a:xfrm>
            <a:off x="2402100" y="1504975"/>
            <a:ext cx="1152000" cy="1152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sx="104000" sy="104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09F830A-2FBF-2017-0FB3-BF96BA83D0A7}"/>
              </a:ext>
            </a:extLst>
          </p:cNvPr>
          <p:cNvSpPr/>
          <p:nvPr/>
        </p:nvSpPr>
        <p:spPr>
          <a:xfrm>
            <a:off x="3996000" y="1504975"/>
            <a:ext cx="1152000" cy="1152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sx="104000" sy="104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861DC8A-FF3C-5EDE-6D42-DFF8FBC311D5}"/>
              </a:ext>
            </a:extLst>
          </p:cNvPr>
          <p:cNvSpPr/>
          <p:nvPr/>
        </p:nvSpPr>
        <p:spPr>
          <a:xfrm>
            <a:off x="5597918" y="1504975"/>
            <a:ext cx="1152000" cy="1152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sx="104000" sy="104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157327E-7B63-ADA2-70D6-B3494499C35D}"/>
              </a:ext>
            </a:extLst>
          </p:cNvPr>
          <p:cNvSpPr/>
          <p:nvPr/>
        </p:nvSpPr>
        <p:spPr>
          <a:xfrm>
            <a:off x="7199837" y="1504975"/>
            <a:ext cx="1152000" cy="1152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sx="104000" sy="104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7568629-5D80-F255-3265-662F3D0CD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5231" y="1742751"/>
            <a:ext cx="497941" cy="67644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D11F1E2-B87A-FF82-508A-D0B90EFA46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641550" y="1749036"/>
            <a:ext cx="673100" cy="66387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25A2B2EC-EC09-BE6C-B571-087AE4035F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170135" y="1758439"/>
            <a:ext cx="673100" cy="621323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BB0EB426-2A27-9C96-206B-2600837493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5891499" y="1770314"/>
            <a:ext cx="564839" cy="621323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75156EF0-9FC8-C722-E052-C49506F9B8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7574327" y="1770314"/>
            <a:ext cx="403020" cy="621323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DEEF7E8E-7701-923F-B89A-DCBB970357E1}"/>
              </a:ext>
            </a:extLst>
          </p:cNvPr>
          <p:cNvSpPr txBox="1"/>
          <p:nvPr/>
        </p:nvSpPr>
        <p:spPr>
          <a:xfrm>
            <a:off x="250825" y="266510"/>
            <a:ext cx="4321175" cy="355203"/>
          </a:xfrm>
          <a:prstGeom prst="rect">
            <a:avLst/>
          </a:prstGeom>
          <a:noFill/>
        </p:spPr>
        <p:txBody>
          <a:bodyPr wrap="square" lIns="0" tIns="90000" bIns="90000" rtlCol="0" anchor="ctr">
            <a:spAutoFit/>
          </a:bodyPr>
          <a:lstStyle/>
          <a:p>
            <a:pPr>
              <a:lnSpc>
                <a:spcPct val="125000"/>
              </a:lnSpc>
            </a:pPr>
            <a:r>
              <a:rPr lang="de-DE" sz="1000" spc="100" dirty="0">
                <a:latin typeface="Arial" panose="020B0604020202020204" pitchFamily="34" charset="0"/>
                <a:cs typeface="Arial" panose="020B0604020202020204" pitchFamily="34" charset="0"/>
              </a:rPr>
              <a:t>YOUR ADVANTAGES</a:t>
            </a:r>
          </a:p>
        </p:txBody>
      </p:sp>
    </p:spTree>
    <p:extLst>
      <p:ext uri="{BB962C8B-B14F-4D97-AF65-F5344CB8AC3E}">
        <p14:creationId xmlns:p14="http://schemas.microsoft.com/office/powerpoint/2010/main" val="538226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6B68B9F-DBC2-09F9-7283-5B67E79B85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5608"/>
          <a:stretch/>
        </p:blipFill>
        <p:spPr>
          <a:xfrm>
            <a:off x="2676942" y="703136"/>
            <a:ext cx="6467058" cy="417366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8C0EE44-5874-B73A-05D2-74B9FC0BBF28}"/>
              </a:ext>
            </a:extLst>
          </p:cNvPr>
          <p:cNvSpPr txBox="1"/>
          <p:nvPr/>
        </p:nvSpPr>
        <p:spPr>
          <a:xfrm>
            <a:off x="792163" y="1276350"/>
            <a:ext cx="5870763" cy="634789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>
              <a:lnSpc>
                <a:spcPct val="85000"/>
              </a:lnSpc>
            </a:pPr>
            <a:r>
              <a:rPr lang="de-DE" sz="4500" b="1" dirty="0">
                <a:latin typeface="Arial" panose="020B0604020202020204" pitchFamily="34" charset="0"/>
                <a:cs typeface="Arial" panose="020B0604020202020204" pitchFamily="34" charset="0"/>
              </a:rPr>
              <a:t>Mobile </a:t>
            </a:r>
            <a:r>
              <a:rPr lang="de-DE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Welder</a:t>
            </a:r>
            <a:endParaRPr lang="de-DE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FF66785-D899-4764-E48B-5A064D1678C2}"/>
              </a:ext>
            </a:extLst>
          </p:cNvPr>
          <p:cNvSpPr txBox="1"/>
          <p:nvPr/>
        </p:nvSpPr>
        <p:spPr>
          <a:xfrm>
            <a:off x="792163" y="1889670"/>
            <a:ext cx="3748841" cy="678712"/>
          </a:xfrm>
          <a:prstGeom prst="rect">
            <a:avLst/>
          </a:prstGeom>
          <a:noFill/>
        </p:spPr>
        <p:txBody>
          <a:bodyPr wrap="square" lIns="0" tIns="4680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Your cost-effective introduction </a:t>
            </a:r>
          </a:p>
          <a:p>
            <a:pPr>
              <a:lnSpc>
                <a:spcPct val="125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 orbital welding.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15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A3D9ADD7-2590-7524-D8C3-19C6B91505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6942" y="703137"/>
            <a:ext cx="6467058" cy="3952014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8C0EE44-5874-B73A-05D2-74B9FC0BBF28}"/>
              </a:ext>
            </a:extLst>
          </p:cNvPr>
          <p:cNvSpPr txBox="1"/>
          <p:nvPr/>
        </p:nvSpPr>
        <p:spPr>
          <a:xfrm>
            <a:off x="793902" y="1275779"/>
            <a:ext cx="5870763" cy="538609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Light and Robust – </a:t>
            </a:r>
          </a:p>
          <a:p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physical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relief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FF66785-D899-4764-E48B-5A064D1678C2}"/>
              </a:ext>
            </a:extLst>
          </p:cNvPr>
          <p:cNvSpPr txBox="1"/>
          <p:nvPr/>
        </p:nvSpPr>
        <p:spPr>
          <a:xfrm>
            <a:off x="808296" y="1889670"/>
            <a:ext cx="3788890" cy="2129045"/>
          </a:xfrm>
          <a:prstGeom prst="rect">
            <a:avLst/>
          </a:prstGeom>
          <a:noFill/>
        </p:spPr>
        <p:txBody>
          <a:bodyPr wrap="square" lIns="0" tIns="4680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200" dirty="0">
                <a:effectLst/>
                <a:latin typeface="Arial" panose="020B0604020202020204" pitchFamily="34" charset="0"/>
              </a:rPr>
              <a:t>The Mobile Welder provides physical </a:t>
            </a:r>
          </a:p>
          <a:p>
            <a:pPr>
              <a:lnSpc>
                <a:spcPct val="125000"/>
              </a:lnSpc>
            </a:pPr>
            <a:r>
              <a:rPr lang="en-US" sz="1200" dirty="0">
                <a:effectLst/>
                <a:latin typeface="Arial" panose="020B0604020202020204" pitchFamily="34" charset="0"/>
              </a:rPr>
              <a:t>relief during your daily work without </a:t>
            </a:r>
          </a:p>
          <a:p>
            <a:pPr>
              <a:lnSpc>
                <a:spcPct val="125000"/>
              </a:lnSpc>
            </a:pPr>
            <a:r>
              <a:rPr lang="en-US" sz="1200" dirty="0">
                <a:effectLst/>
                <a:latin typeface="Arial" panose="020B0604020202020204" pitchFamily="34" charset="0"/>
              </a:rPr>
              <a:t>restricting your abilities</a:t>
            </a:r>
            <a:r>
              <a:rPr lang="de-DE" sz="1200" dirty="0">
                <a:effectLst/>
                <a:latin typeface="Arial" panose="020B0604020202020204" pitchFamily="34" charset="0"/>
              </a:rPr>
              <a:t>. </a:t>
            </a:r>
          </a:p>
          <a:p>
            <a:pPr>
              <a:lnSpc>
                <a:spcPct val="125000"/>
              </a:lnSpc>
            </a:pPr>
            <a:endParaRPr lang="de-DE" sz="1200" dirty="0">
              <a:effectLst/>
              <a:latin typeface="Arial" panose="020B0604020202020204" pitchFamily="34" charset="0"/>
            </a:endParaRPr>
          </a:p>
          <a:p>
            <a:pPr marL="171450" indent="-1714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de-DE" sz="1200" dirty="0" err="1">
                <a:effectLst/>
                <a:latin typeface="Arial" panose="020B0604020202020204" pitchFamily="34" charset="0"/>
              </a:rPr>
              <a:t>Perfect</a:t>
            </a:r>
            <a:r>
              <a:rPr lang="de-DE" sz="1200" dirty="0">
                <a:effectLst/>
                <a:latin typeface="Arial" panose="020B0604020202020204" pitchFamily="34" charset="0"/>
              </a:rPr>
              <a:t> </a:t>
            </a:r>
            <a:r>
              <a:rPr lang="de-DE" sz="1200" dirty="0" err="1">
                <a:effectLst/>
                <a:latin typeface="Arial" panose="020B0604020202020204" pitchFamily="34" charset="0"/>
              </a:rPr>
              <a:t>for</a:t>
            </a:r>
            <a:r>
              <a:rPr lang="de-DE" sz="1200" dirty="0">
                <a:effectLst/>
                <a:latin typeface="Arial" panose="020B0604020202020204" pitchFamily="34" charset="0"/>
              </a:rPr>
              <a:t> mobile </a:t>
            </a:r>
            <a:r>
              <a:rPr lang="de-DE" sz="1200" dirty="0" err="1">
                <a:effectLst/>
                <a:latin typeface="Arial" panose="020B0604020202020204" pitchFamily="34" charset="0"/>
              </a:rPr>
              <a:t>use</a:t>
            </a:r>
            <a:br>
              <a:rPr lang="de-DE" sz="1200" dirty="0">
                <a:effectLst/>
                <a:latin typeface="Arial" panose="020B0604020202020204" pitchFamily="34" charset="0"/>
              </a:rPr>
            </a:br>
            <a:endParaRPr lang="de-DE" sz="600" dirty="0">
              <a:effectLst/>
              <a:latin typeface="Arial" panose="020B0604020202020204" pitchFamily="34" charset="0"/>
            </a:endParaRPr>
          </a:p>
          <a:p>
            <a:pPr marL="171450" indent="-1714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Arial" panose="020B0604020202020204" pitchFamily="34" charset="0"/>
              </a:rPr>
              <a:t>Carrying handle and shoulder strap for easy carrying with one hand</a:t>
            </a:r>
            <a:br>
              <a:rPr lang="de-DE" sz="1200" dirty="0">
                <a:effectLst/>
                <a:latin typeface="Arial" panose="020B0604020202020204" pitchFamily="34" charset="0"/>
              </a:rPr>
            </a:br>
            <a:endParaRPr lang="de-DE" sz="500" dirty="0">
              <a:effectLst/>
              <a:latin typeface="Arial" panose="020B0604020202020204" pitchFamily="34" charset="0"/>
            </a:endParaRPr>
          </a:p>
          <a:p>
            <a:pPr marL="171450" indent="-1714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de-DE" sz="1200" dirty="0" err="1">
                <a:effectLst/>
                <a:latin typeface="Arial" panose="020B0604020202020204" pitchFamily="34" charset="0"/>
              </a:rPr>
              <a:t>Weight</a:t>
            </a:r>
            <a:r>
              <a:rPr lang="de-DE" sz="1200" dirty="0">
                <a:effectLst/>
                <a:latin typeface="Arial" panose="020B0604020202020204" pitchFamily="34" charset="0"/>
              </a:rPr>
              <a:t>: </a:t>
            </a:r>
            <a:r>
              <a:rPr lang="de-DE" sz="1200" dirty="0" err="1">
                <a:effectLst/>
                <a:latin typeface="Arial" panose="020B0604020202020204" pitchFamily="34" charset="0"/>
              </a:rPr>
              <a:t>approx</a:t>
            </a:r>
            <a:r>
              <a:rPr lang="de-DE" sz="1200" dirty="0">
                <a:effectLst/>
                <a:latin typeface="Arial" panose="020B0604020202020204" pitchFamily="34" charset="0"/>
              </a:rPr>
              <a:t>. 15 kg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7BE50CB-6CF1-CF70-2A38-B3CED867ED55}"/>
              </a:ext>
            </a:extLst>
          </p:cNvPr>
          <p:cNvSpPr txBox="1"/>
          <p:nvPr/>
        </p:nvSpPr>
        <p:spPr>
          <a:xfrm>
            <a:off x="250825" y="266510"/>
            <a:ext cx="4321175" cy="355203"/>
          </a:xfrm>
          <a:prstGeom prst="rect">
            <a:avLst/>
          </a:prstGeom>
          <a:noFill/>
        </p:spPr>
        <p:txBody>
          <a:bodyPr wrap="square" lIns="0" tIns="90000" bIns="90000" rtlCol="0" anchor="ctr">
            <a:spAutoFit/>
          </a:bodyPr>
          <a:lstStyle/>
          <a:p>
            <a:pPr>
              <a:lnSpc>
                <a:spcPct val="125000"/>
              </a:lnSpc>
            </a:pPr>
            <a:r>
              <a:rPr lang="de-DE" sz="1000" spc="100" dirty="0">
                <a:latin typeface="Arial" panose="020B0604020202020204" pitchFamily="34" charset="0"/>
                <a:cs typeface="Arial" panose="020B0604020202020204" pitchFamily="34" charset="0"/>
              </a:rPr>
              <a:t>MOBILE WELDER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177645C6-DCE0-A74E-A4BB-B33846DC08B2}"/>
              </a:ext>
            </a:extLst>
          </p:cNvPr>
          <p:cNvGrpSpPr/>
          <p:nvPr/>
        </p:nvGrpSpPr>
        <p:grpSpPr>
          <a:xfrm>
            <a:off x="6479310" y="981156"/>
            <a:ext cx="1188000" cy="206984"/>
            <a:chOff x="4735156" y="564540"/>
            <a:chExt cx="992718" cy="206984"/>
          </a:xfrm>
        </p:grpSpPr>
        <p:sp>
          <p:nvSpPr>
            <p:cNvPr id="8" name="Abgerundetes Rechteck 7">
              <a:extLst>
                <a:ext uri="{FF2B5EF4-FFF2-40B4-BE49-F238E27FC236}">
                  <a16:creationId xmlns:a16="http://schemas.microsoft.com/office/drawing/2014/main" id="{518EA25E-9BE6-1744-0C13-215EA0F3422D}"/>
                </a:ext>
              </a:extLst>
            </p:cNvPr>
            <p:cNvSpPr/>
            <p:nvPr/>
          </p:nvSpPr>
          <p:spPr>
            <a:xfrm rot="16200000">
              <a:off x="5146544" y="190194"/>
              <a:ext cx="206984" cy="95567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/>
            </a:solidFill>
            <a:ln w="9525">
              <a:solidFill>
                <a:schemeClr val="bg1"/>
              </a:solidFill>
            </a:ln>
            <a:effectLst>
              <a:outerShdw blurRad="127000" sx="107000" sy="107000" algn="ctr" rotWithShape="0">
                <a:prstClr val="black">
                  <a:alpha val="1036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8F02F88-5C92-A5AB-7F9A-DBE53EB0A1F4}"/>
                </a:ext>
              </a:extLst>
            </p:cNvPr>
            <p:cNvSpPr/>
            <p:nvPr/>
          </p:nvSpPr>
          <p:spPr>
            <a:xfrm>
              <a:off x="4735156" y="626757"/>
              <a:ext cx="69189" cy="8255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75DED29E-BA37-6CE0-59A1-4EF9676725FE}"/>
                </a:ext>
              </a:extLst>
            </p:cNvPr>
            <p:cNvSpPr txBox="1"/>
            <p:nvPr/>
          </p:nvSpPr>
          <p:spPr>
            <a:xfrm>
              <a:off x="4835498" y="571808"/>
              <a:ext cx="875928" cy="190240"/>
            </a:xfrm>
            <a:prstGeom prst="rect">
              <a:avLst/>
            </a:prstGeom>
            <a:noFill/>
          </p:spPr>
          <p:txBody>
            <a:bodyPr wrap="square" tIns="18000" bIns="18000" rtlCol="0">
              <a:spAutoFit/>
            </a:bodyPr>
            <a:lstStyle/>
            <a:p>
              <a:r>
                <a:rPr lang="de-DE" sz="1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Shoulder</a:t>
              </a:r>
              <a:r>
                <a:rPr lang="de-DE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strap</a:t>
              </a:r>
              <a:endParaRPr lang="de-DE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7179FC81-A904-7B13-B909-293D5DB710ED}"/>
              </a:ext>
            </a:extLst>
          </p:cNvPr>
          <p:cNvGrpSpPr/>
          <p:nvPr/>
        </p:nvGrpSpPr>
        <p:grpSpPr>
          <a:xfrm>
            <a:off x="6164609" y="1995488"/>
            <a:ext cx="1836000" cy="351396"/>
            <a:chOff x="4735156" y="564540"/>
            <a:chExt cx="1180345" cy="351396"/>
          </a:xfrm>
        </p:grpSpPr>
        <p:sp>
          <p:nvSpPr>
            <p:cNvPr id="13" name="Abgerundetes Rechteck 7">
              <a:extLst>
                <a:ext uri="{FF2B5EF4-FFF2-40B4-BE49-F238E27FC236}">
                  <a16:creationId xmlns:a16="http://schemas.microsoft.com/office/drawing/2014/main" id="{9AE4E111-99AE-A414-E6E4-0B8122A1364F}"/>
                </a:ext>
              </a:extLst>
            </p:cNvPr>
            <p:cNvSpPr/>
            <p:nvPr/>
          </p:nvSpPr>
          <p:spPr>
            <a:xfrm rot="16200000">
              <a:off x="5065235" y="271503"/>
              <a:ext cx="206984" cy="79305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/>
            </a:solidFill>
            <a:ln w="9525">
              <a:solidFill>
                <a:schemeClr val="bg1"/>
              </a:solidFill>
            </a:ln>
            <a:effectLst>
              <a:outerShdw blurRad="127000" sx="107000" sy="107000" algn="ctr" rotWithShape="0">
                <a:prstClr val="black">
                  <a:alpha val="1036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1831A45-242F-1F8D-C0E7-8ABD6E6734DE}"/>
                </a:ext>
              </a:extLst>
            </p:cNvPr>
            <p:cNvSpPr/>
            <p:nvPr/>
          </p:nvSpPr>
          <p:spPr>
            <a:xfrm>
              <a:off x="4735156" y="626757"/>
              <a:ext cx="53231" cy="8255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088B603B-DF2D-BE37-3F75-6254A9B47753}"/>
                </a:ext>
              </a:extLst>
            </p:cNvPr>
            <p:cNvSpPr txBox="1"/>
            <p:nvPr/>
          </p:nvSpPr>
          <p:spPr>
            <a:xfrm>
              <a:off x="4835501" y="571808"/>
              <a:ext cx="1080000" cy="344128"/>
            </a:xfrm>
            <a:prstGeom prst="rect">
              <a:avLst/>
            </a:prstGeom>
            <a:noFill/>
          </p:spPr>
          <p:txBody>
            <a:bodyPr wrap="square" tIns="18000" bIns="18000" rtlCol="0">
              <a:spAutoFit/>
            </a:bodyPr>
            <a:lstStyle/>
            <a:p>
              <a:r>
                <a:rPr lang="de-DE" sz="1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Carrying</a:t>
              </a:r>
              <a:r>
                <a:rPr lang="de-DE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handle</a:t>
              </a: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524C056B-3E11-F1CC-A4A3-9F6221C1A8B5}"/>
              </a:ext>
            </a:extLst>
          </p:cNvPr>
          <p:cNvGrpSpPr/>
          <p:nvPr/>
        </p:nvGrpSpPr>
        <p:grpSpPr>
          <a:xfrm>
            <a:off x="4971776" y="3051556"/>
            <a:ext cx="972001" cy="206984"/>
            <a:chOff x="4735155" y="564540"/>
            <a:chExt cx="1229879" cy="206984"/>
          </a:xfrm>
        </p:grpSpPr>
        <p:sp>
          <p:nvSpPr>
            <p:cNvPr id="17" name="Abgerundetes Rechteck 7">
              <a:extLst>
                <a:ext uri="{FF2B5EF4-FFF2-40B4-BE49-F238E27FC236}">
                  <a16:creationId xmlns:a16="http://schemas.microsoft.com/office/drawing/2014/main" id="{7F53F0CA-086F-8510-CF7D-2A971DED0A9A}"/>
                </a:ext>
              </a:extLst>
            </p:cNvPr>
            <p:cNvSpPr/>
            <p:nvPr/>
          </p:nvSpPr>
          <p:spPr>
            <a:xfrm rot="16200000">
              <a:off x="5265125" y="71615"/>
              <a:ext cx="206984" cy="1192834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/>
            </a:solidFill>
            <a:ln w="9525">
              <a:solidFill>
                <a:schemeClr val="bg1"/>
              </a:solidFill>
            </a:ln>
            <a:effectLst>
              <a:outerShdw blurRad="127000" sx="107000" sy="107000" algn="ctr" rotWithShape="0">
                <a:prstClr val="black">
                  <a:alpha val="1036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BD7000C-8140-4AAD-7C55-39889C13EAF0}"/>
                </a:ext>
              </a:extLst>
            </p:cNvPr>
            <p:cNvSpPr/>
            <p:nvPr/>
          </p:nvSpPr>
          <p:spPr>
            <a:xfrm>
              <a:off x="4735155" y="626757"/>
              <a:ext cx="104767" cy="8255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52944B00-4BAB-55F6-19E8-59C70FEB0938}"/>
                </a:ext>
              </a:extLst>
            </p:cNvPr>
            <p:cNvSpPr txBox="1"/>
            <p:nvPr/>
          </p:nvSpPr>
          <p:spPr>
            <a:xfrm>
              <a:off x="4835502" y="571808"/>
              <a:ext cx="1129530" cy="190240"/>
            </a:xfrm>
            <a:prstGeom prst="rect">
              <a:avLst/>
            </a:prstGeom>
            <a:noFill/>
          </p:spPr>
          <p:txBody>
            <a:bodyPr wrap="square" tIns="18000" bIns="18000" rtlCol="0">
              <a:spAutoFit/>
            </a:bodyPr>
            <a:lstStyle/>
            <a:p>
              <a:r>
                <a:rPr lang="de-DE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Front </a:t>
              </a:r>
              <a:r>
                <a:rPr lang="de-DE" sz="1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cover</a:t>
              </a:r>
              <a:endParaRPr lang="de-DE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18BC9391-F866-4D36-E54F-60DD857C94AB}"/>
              </a:ext>
            </a:extLst>
          </p:cNvPr>
          <p:cNvGrpSpPr/>
          <p:nvPr/>
        </p:nvGrpSpPr>
        <p:grpSpPr>
          <a:xfrm>
            <a:off x="5888920" y="3706902"/>
            <a:ext cx="1908000" cy="351396"/>
            <a:chOff x="4735155" y="564540"/>
            <a:chExt cx="1436517" cy="351396"/>
          </a:xfrm>
        </p:grpSpPr>
        <p:sp>
          <p:nvSpPr>
            <p:cNvPr id="21" name="Abgerundetes Rechteck 7">
              <a:extLst>
                <a:ext uri="{FF2B5EF4-FFF2-40B4-BE49-F238E27FC236}">
                  <a16:creationId xmlns:a16="http://schemas.microsoft.com/office/drawing/2014/main" id="{14932009-9BE5-BB8E-7194-6C937E2FF808}"/>
                </a:ext>
              </a:extLst>
            </p:cNvPr>
            <p:cNvSpPr/>
            <p:nvPr/>
          </p:nvSpPr>
          <p:spPr>
            <a:xfrm rot="16200000">
              <a:off x="5368444" y="-31704"/>
              <a:ext cx="206984" cy="139947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/>
            </a:solidFill>
            <a:ln w="9525">
              <a:solidFill>
                <a:schemeClr val="bg1"/>
              </a:solidFill>
            </a:ln>
            <a:effectLst>
              <a:outerShdw blurRad="127000" sx="107000" sy="107000" algn="ctr" rotWithShape="0">
                <a:prstClr val="black">
                  <a:alpha val="1036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EDEC893-C733-27FA-1840-EB7A580834A2}"/>
                </a:ext>
              </a:extLst>
            </p:cNvPr>
            <p:cNvSpPr/>
            <p:nvPr/>
          </p:nvSpPr>
          <p:spPr>
            <a:xfrm>
              <a:off x="4735155" y="626757"/>
              <a:ext cx="63538" cy="8255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6F4ACEE8-2645-1289-44C4-68AFC4541719}"/>
                </a:ext>
              </a:extLst>
            </p:cNvPr>
            <p:cNvSpPr txBox="1"/>
            <p:nvPr/>
          </p:nvSpPr>
          <p:spPr>
            <a:xfrm>
              <a:off x="4835501" y="571808"/>
              <a:ext cx="1336171" cy="344128"/>
            </a:xfrm>
            <a:prstGeom prst="rect">
              <a:avLst/>
            </a:prstGeom>
            <a:noFill/>
          </p:spPr>
          <p:txBody>
            <a:bodyPr wrap="square" tIns="18000" bIns="18000" rtlCol="0">
              <a:spAutoFit/>
            </a:bodyPr>
            <a:lstStyle/>
            <a:p>
              <a:r>
                <a:rPr lang="de-DE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Impact </a:t>
              </a:r>
              <a:r>
                <a:rPr lang="de-DE" sz="1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protection</a:t>
              </a:r>
              <a:r>
                <a:rPr lang="de-DE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elements</a:t>
              </a:r>
              <a:endParaRPr lang="de-DE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29722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24F81087-0737-70ED-237D-75B67D3815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6942" y="703137"/>
            <a:ext cx="6467058" cy="395201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5ACE5D7-E8E8-46F2-0DAF-53E3B4C583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8711" y="695118"/>
            <a:ext cx="7190239" cy="404621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7BE50CB-6CF1-CF70-2A38-B3CED867ED55}"/>
              </a:ext>
            </a:extLst>
          </p:cNvPr>
          <p:cNvSpPr txBox="1"/>
          <p:nvPr/>
        </p:nvSpPr>
        <p:spPr>
          <a:xfrm>
            <a:off x="250825" y="266510"/>
            <a:ext cx="4321175" cy="355203"/>
          </a:xfrm>
          <a:prstGeom prst="rect">
            <a:avLst/>
          </a:prstGeom>
          <a:noFill/>
        </p:spPr>
        <p:txBody>
          <a:bodyPr wrap="square" lIns="0" tIns="90000" bIns="90000" rtlCol="0" anchor="ctr">
            <a:spAutoFit/>
          </a:bodyPr>
          <a:lstStyle/>
          <a:p>
            <a:pPr>
              <a:lnSpc>
                <a:spcPct val="125000"/>
              </a:lnSpc>
            </a:pPr>
            <a:r>
              <a:rPr lang="de-DE" sz="1000" spc="100" dirty="0">
                <a:latin typeface="Arial" panose="020B0604020202020204" pitchFamily="34" charset="0"/>
                <a:cs typeface="Arial" panose="020B0604020202020204" pitchFamily="34" charset="0"/>
              </a:rPr>
              <a:t>MOBILE WELDER</a:t>
            </a:r>
          </a:p>
        </p:txBody>
      </p:sp>
      <p:pic>
        <p:nvPicPr>
          <p:cNvPr id="15" name="Grafik 14" descr="Ein Bild, das Elektronik, Kamera, Fernbedienung, Design enthält.&#10;&#10;Automatisch generierte Beschreibung">
            <a:extLst>
              <a:ext uri="{FF2B5EF4-FFF2-40B4-BE49-F238E27FC236}">
                <a16:creationId xmlns:a16="http://schemas.microsoft.com/office/drawing/2014/main" id="{CFB801B4-EC82-7F93-8CF2-C465421593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3638" y="769389"/>
            <a:ext cx="6170362" cy="3988333"/>
          </a:xfrm>
          <a:prstGeom prst="rect">
            <a:avLst/>
          </a:prstGeom>
        </p:spPr>
      </p:pic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C9198BD2-C6AE-5D92-7D2E-0A05DB0B6A63}"/>
              </a:ext>
            </a:extLst>
          </p:cNvPr>
          <p:cNvGrpSpPr/>
          <p:nvPr/>
        </p:nvGrpSpPr>
        <p:grpSpPr>
          <a:xfrm>
            <a:off x="6994709" y="2426326"/>
            <a:ext cx="1152000" cy="351396"/>
            <a:chOff x="4735156" y="564540"/>
            <a:chExt cx="1029760" cy="351396"/>
          </a:xfrm>
        </p:grpSpPr>
        <p:sp>
          <p:nvSpPr>
            <p:cNvPr id="17" name="Abgerundetes Rechteck 7">
              <a:extLst>
                <a:ext uri="{FF2B5EF4-FFF2-40B4-BE49-F238E27FC236}">
                  <a16:creationId xmlns:a16="http://schemas.microsoft.com/office/drawing/2014/main" id="{3C6070F6-DCE6-D5BB-DB75-D8DBF8E3329A}"/>
                </a:ext>
              </a:extLst>
            </p:cNvPr>
            <p:cNvSpPr/>
            <p:nvPr/>
          </p:nvSpPr>
          <p:spPr>
            <a:xfrm rot="16200000">
              <a:off x="5165065" y="171673"/>
              <a:ext cx="206984" cy="99271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/>
            </a:solidFill>
            <a:ln w="9525">
              <a:solidFill>
                <a:schemeClr val="bg1"/>
              </a:solidFill>
            </a:ln>
            <a:effectLst>
              <a:outerShdw blurRad="127000" sx="107000" sy="107000" algn="ctr" rotWithShape="0">
                <a:prstClr val="black">
                  <a:alpha val="1036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7CC9E8A-AB9A-50FD-7155-198E1A2B4AEB}"/>
                </a:ext>
              </a:extLst>
            </p:cNvPr>
            <p:cNvSpPr/>
            <p:nvPr/>
          </p:nvSpPr>
          <p:spPr>
            <a:xfrm>
              <a:off x="4735156" y="626757"/>
              <a:ext cx="74014" cy="8255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0D9F7DAD-C792-4AF8-44A4-986D6B09302A}"/>
                </a:ext>
              </a:extLst>
            </p:cNvPr>
            <p:cNvSpPr txBox="1"/>
            <p:nvPr/>
          </p:nvSpPr>
          <p:spPr>
            <a:xfrm>
              <a:off x="4835502" y="571808"/>
              <a:ext cx="929414" cy="344128"/>
            </a:xfrm>
            <a:prstGeom prst="rect">
              <a:avLst/>
            </a:prstGeom>
            <a:noFill/>
          </p:spPr>
          <p:txBody>
            <a:bodyPr wrap="square" tIns="18000" bIns="18000" rtlCol="0">
              <a:spAutoFit/>
            </a:bodyPr>
            <a:lstStyle/>
            <a:p>
              <a:r>
                <a:rPr lang="de-DE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Touch </a:t>
              </a:r>
              <a:r>
                <a:rPr lang="de-DE" sz="1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display</a:t>
              </a:r>
              <a:endParaRPr lang="de-DE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043B2494-14EB-E9E1-2301-4A48F7C6A5D6}"/>
              </a:ext>
            </a:extLst>
          </p:cNvPr>
          <p:cNvGrpSpPr/>
          <p:nvPr/>
        </p:nvGrpSpPr>
        <p:grpSpPr>
          <a:xfrm>
            <a:off x="6717059" y="3353931"/>
            <a:ext cx="1044000" cy="351396"/>
            <a:chOff x="4735156" y="564540"/>
            <a:chExt cx="914444" cy="351396"/>
          </a:xfrm>
        </p:grpSpPr>
        <p:sp>
          <p:nvSpPr>
            <p:cNvPr id="29" name="Abgerundetes Rechteck 7">
              <a:extLst>
                <a:ext uri="{FF2B5EF4-FFF2-40B4-BE49-F238E27FC236}">
                  <a16:creationId xmlns:a16="http://schemas.microsoft.com/office/drawing/2014/main" id="{3D242BA7-DDD8-74EC-413D-145530845357}"/>
                </a:ext>
              </a:extLst>
            </p:cNvPr>
            <p:cNvSpPr/>
            <p:nvPr/>
          </p:nvSpPr>
          <p:spPr>
            <a:xfrm rot="16200000">
              <a:off x="5107408" y="229332"/>
              <a:ext cx="206984" cy="8774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/>
            </a:solidFill>
            <a:ln w="9525">
              <a:solidFill>
                <a:schemeClr val="bg1"/>
              </a:solidFill>
            </a:ln>
            <a:effectLst>
              <a:outerShdw blurRad="127000" sx="107000" sy="107000" algn="ctr" rotWithShape="0">
                <a:prstClr val="black">
                  <a:alpha val="1036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031CF27-6C1A-7992-B9D7-62DC305309B4}"/>
                </a:ext>
              </a:extLst>
            </p:cNvPr>
            <p:cNvSpPr/>
            <p:nvPr/>
          </p:nvSpPr>
          <p:spPr>
            <a:xfrm>
              <a:off x="4735156" y="626757"/>
              <a:ext cx="72525" cy="8255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07D0F9F6-3F7C-9D3B-1A2D-C8CC12986CD8}"/>
                </a:ext>
              </a:extLst>
            </p:cNvPr>
            <p:cNvSpPr txBox="1"/>
            <p:nvPr/>
          </p:nvSpPr>
          <p:spPr>
            <a:xfrm>
              <a:off x="4835502" y="571808"/>
              <a:ext cx="814098" cy="344128"/>
            </a:xfrm>
            <a:prstGeom prst="rect">
              <a:avLst/>
            </a:prstGeom>
            <a:noFill/>
          </p:spPr>
          <p:txBody>
            <a:bodyPr wrap="square" tIns="18000" bIns="18000" rtlCol="0">
              <a:spAutoFit/>
            </a:bodyPr>
            <a:lstStyle/>
            <a:p>
              <a:r>
                <a:rPr lang="de-DE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Rotary </a:t>
              </a:r>
              <a:r>
                <a:rPr lang="de-DE" sz="1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knob</a:t>
              </a:r>
              <a:endParaRPr lang="de-DE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B551130D-6838-D54A-7460-0D414FE85CDD}"/>
              </a:ext>
            </a:extLst>
          </p:cNvPr>
          <p:cNvGrpSpPr/>
          <p:nvPr/>
        </p:nvGrpSpPr>
        <p:grpSpPr>
          <a:xfrm>
            <a:off x="5926445" y="2911760"/>
            <a:ext cx="1404000" cy="206984"/>
            <a:chOff x="4735156" y="564540"/>
            <a:chExt cx="1476439" cy="206984"/>
          </a:xfrm>
        </p:grpSpPr>
        <p:sp>
          <p:nvSpPr>
            <p:cNvPr id="33" name="Abgerundetes Rechteck 7">
              <a:extLst>
                <a:ext uri="{FF2B5EF4-FFF2-40B4-BE49-F238E27FC236}">
                  <a16:creationId xmlns:a16="http://schemas.microsoft.com/office/drawing/2014/main" id="{2E87A5E7-EAF9-CD3F-19CA-67CCA478DE7C}"/>
                </a:ext>
              </a:extLst>
            </p:cNvPr>
            <p:cNvSpPr/>
            <p:nvPr/>
          </p:nvSpPr>
          <p:spPr>
            <a:xfrm rot="16200000">
              <a:off x="5388405" y="-51666"/>
              <a:ext cx="206984" cy="143939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/>
            </a:solidFill>
            <a:ln w="9525">
              <a:solidFill>
                <a:schemeClr val="bg1"/>
              </a:solidFill>
            </a:ln>
            <a:effectLst>
              <a:outerShdw blurRad="127000" sx="107000" sy="107000" algn="ctr" rotWithShape="0">
                <a:prstClr val="black">
                  <a:alpha val="1036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8DEA62F-956F-5572-3F97-E3DD7FD97E01}"/>
                </a:ext>
              </a:extLst>
            </p:cNvPr>
            <p:cNvSpPr/>
            <p:nvPr/>
          </p:nvSpPr>
          <p:spPr>
            <a:xfrm>
              <a:off x="4735156" y="626757"/>
              <a:ext cx="87072" cy="8255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F258A93C-B114-4177-4030-D2EFC4DC71E6}"/>
                </a:ext>
              </a:extLst>
            </p:cNvPr>
            <p:cNvSpPr txBox="1"/>
            <p:nvPr/>
          </p:nvSpPr>
          <p:spPr>
            <a:xfrm>
              <a:off x="4835502" y="571808"/>
              <a:ext cx="1376090" cy="190240"/>
            </a:xfrm>
            <a:prstGeom prst="rect">
              <a:avLst/>
            </a:prstGeom>
            <a:noFill/>
          </p:spPr>
          <p:txBody>
            <a:bodyPr wrap="square" tIns="18000" bIns="18000" rtlCol="0">
              <a:spAutoFit/>
            </a:bodyPr>
            <a:lstStyle/>
            <a:p>
              <a:r>
                <a:rPr lang="de-DE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Auto </a:t>
              </a:r>
              <a:r>
                <a:rPr lang="de-DE" sz="1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programming</a:t>
              </a:r>
              <a:endParaRPr lang="de-DE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38C0EE44-5874-B73A-05D2-74B9FC0BBF28}"/>
              </a:ext>
            </a:extLst>
          </p:cNvPr>
          <p:cNvSpPr txBox="1"/>
          <p:nvPr/>
        </p:nvSpPr>
        <p:spPr>
          <a:xfrm>
            <a:off x="793902" y="1275779"/>
            <a:ext cx="5870763" cy="538609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Simple Operation – </a:t>
            </a:r>
          </a:p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User-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friendliness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redefined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FF66785-D899-4764-E48B-5A064D1678C2}"/>
              </a:ext>
            </a:extLst>
          </p:cNvPr>
          <p:cNvSpPr txBox="1"/>
          <p:nvPr/>
        </p:nvSpPr>
        <p:spPr>
          <a:xfrm>
            <a:off x="800044" y="1889670"/>
            <a:ext cx="3788890" cy="2186753"/>
          </a:xfrm>
          <a:prstGeom prst="rect">
            <a:avLst/>
          </a:prstGeom>
          <a:noFill/>
        </p:spPr>
        <p:txBody>
          <a:bodyPr wrap="square" lIns="0" tIns="4680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200" dirty="0">
                <a:latin typeface="Arial" panose="020B0604020202020204" pitchFamily="34" charset="0"/>
              </a:rPr>
              <a:t>By focusing on the essential functions of orbital welding and deliberately reducing complexity, </a:t>
            </a:r>
          </a:p>
          <a:p>
            <a:pPr>
              <a:lnSpc>
                <a:spcPct val="125000"/>
              </a:lnSpc>
            </a:pPr>
            <a:r>
              <a:rPr lang="en-US" sz="1200" dirty="0">
                <a:latin typeface="Arial" panose="020B0604020202020204" pitchFamily="34" charset="0"/>
              </a:rPr>
              <a:t>workers can be trained very easily.</a:t>
            </a:r>
            <a:r>
              <a:rPr lang="de-DE" sz="1200" dirty="0">
                <a:effectLst/>
                <a:latin typeface="Arial" panose="020B0604020202020204" pitchFamily="34" charset="0"/>
              </a:rPr>
              <a:t>.</a:t>
            </a:r>
          </a:p>
          <a:p>
            <a:pPr>
              <a:lnSpc>
                <a:spcPct val="125000"/>
              </a:lnSpc>
            </a:pPr>
            <a:endParaRPr lang="de-DE" sz="1200" dirty="0">
              <a:effectLst/>
              <a:latin typeface="Arial" panose="020B0604020202020204" pitchFamily="34" charset="0"/>
            </a:endParaRPr>
          </a:p>
          <a:p>
            <a:pPr marL="171450" indent="-1714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</a:rPr>
              <a:t>Operation via touch display or rotary knob</a:t>
            </a:r>
            <a:br>
              <a:rPr lang="de-DE" sz="1200" dirty="0">
                <a:effectLst/>
                <a:latin typeface="Arial" panose="020B0604020202020204" pitchFamily="34" charset="0"/>
              </a:rPr>
            </a:br>
            <a:endParaRPr lang="de-DE" sz="600" dirty="0">
              <a:effectLst/>
              <a:latin typeface="Arial" panose="020B0604020202020204" pitchFamily="34" charset="0"/>
            </a:endParaRPr>
          </a:p>
          <a:p>
            <a:pPr marL="171450" indent="-1714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latin typeface="Arial" panose="020B0604020202020204" pitchFamily="34" charset="0"/>
              </a:rPr>
              <a:t>Intuitive </a:t>
            </a:r>
            <a:r>
              <a:rPr lang="de-DE" sz="1200" dirty="0" err="1">
                <a:latin typeface="Arial" panose="020B0604020202020204" pitchFamily="34" charset="0"/>
              </a:rPr>
              <a:t>menu</a:t>
            </a:r>
            <a:r>
              <a:rPr lang="de-DE" sz="1200" dirty="0">
                <a:latin typeface="Arial" panose="020B0604020202020204" pitchFamily="34" charset="0"/>
              </a:rPr>
              <a:t> design</a:t>
            </a:r>
            <a:br>
              <a:rPr lang="de-DE" sz="1200" dirty="0">
                <a:latin typeface="Arial" panose="020B0604020202020204" pitchFamily="34" charset="0"/>
              </a:rPr>
            </a:br>
            <a:endParaRPr lang="de-DE" sz="800" dirty="0">
              <a:effectLst/>
              <a:latin typeface="Arial" panose="020B0604020202020204" pitchFamily="34" charset="0"/>
            </a:endParaRPr>
          </a:p>
          <a:p>
            <a:pPr marL="171450" indent="-1714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</a:rPr>
              <a:t>Automatic creation of orbital welding </a:t>
            </a:r>
            <a:br>
              <a:rPr lang="en-US" sz="1200" dirty="0">
                <a:latin typeface="Arial" panose="020B0604020202020204" pitchFamily="34" charset="0"/>
              </a:rPr>
            </a:br>
            <a:r>
              <a:rPr lang="en-US" sz="1200" dirty="0">
                <a:latin typeface="Arial" panose="020B0604020202020204" pitchFamily="34" charset="0"/>
              </a:rPr>
              <a:t>programs</a:t>
            </a:r>
            <a:endParaRPr lang="de-DE" sz="120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4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Elektronik, Kamera, Fernbedienung, Design enthält.&#10;&#10;Automatisch generierte Beschreibung">
            <a:extLst>
              <a:ext uri="{FF2B5EF4-FFF2-40B4-BE49-F238E27FC236}">
                <a16:creationId xmlns:a16="http://schemas.microsoft.com/office/drawing/2014/main" id="{4F7556A9-FAB6-304F-0678-4F63784773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3638" y="769389"/>
            <a:ext cx="6170362" cy="398833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8C0EE44-5874-B73A-05D2-74B9FC0BBF28}"/>
              </a:ext>
            </a:extLst>
          </p:cNvPr>
          <p:cNvSpPr txBox="1"/>
          <p:nvPr/>
        </p:nvSpPr>
        <p:spPr>
          <a:xfrm>
            <a:off x="793902" y="1275779"/>
            <a:ext cx="5870763" cy="538609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de-DE" sz="1600" b="1" dirty="0">
                <a:latin typeface="Arial" panose="020B0604020202020204" pitchFamily="34" charset="0"/>
              </a:rPr>
              <a:t>Manual </a:t>
            </a:r>
            <a:r>
              <a:rPr lang="de-DE" sz="1600" b="1" dirty="0" err="1">
                <a:latin typeface="Arial" panose="020B0604020202020204" pitchFamily="34" charset="0"/>
              </a:rPr>
              <a:t>or</a:t>
            </a:r>
            <a:r>
              <a:rPr lang="de-DE" sz="1600" b="1" dirty="0">
                <a:latin typeface="Arial" panose="020B0604020202020204" pitchFamily="34" charset="0"/>
              </a:rPr>
              <a:t> Orbital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</a:p>
          <a:p>
            <a:r>
              <a:rPr lang="en-US" sz="1600" dirty="0">
                <a:latin typeface="Arial" panose="020B0604020202020204" pitchFamily="34" charset="0"/>
              </a:rPr>
              <a:t>The best of both worlds</a:t>
            </a:r>
            <a:endParaRPr lang="de-DE" sz="1600" dirty="0">
              <a:effectLst/>
              <a:latin typeface="Arial" panose="020B060402020202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FF66785-D899-4764-E48B-5A064D1678C2}"/>
              </a:ext>
            </a:extLst>
          </p:cNvPr>
          <p:cNvSpPr txBox="1"/>
          <p:nvPr/>
        </p:nvSpPr>
        <p:spPr>
          <a:xfrm>
            <a:off x="800044" y="1889670"/>
            <a:ext cx="3788890" cy="2163221"/>
          </a:xfrm>
          <a:prstGeom prst="rect">
            <a:avLst/>
          </a:prstGeom>
          <a:noFill/>
        </p:spPr>
        <p:txBody>
          <a:bodyPr wrap="square" lIns="0" tIns="4680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200" dirty="0">
                <a:latin typeface="Arial" panose="020B0604020202020204" pitchFamily="34" charset="0"/>
              </a:rPr>
              <a:t>The Mobile Welder combines manual expertise with technological progress.</a:t>
            </a:r>
            <a:br>
              <a:rPr lang="de-DE" sz="1200" dirty="0">
                <a:effectLst/>
                <a:latin typeface="Arial" panose="020B0604020202020204" pitchFamily="34" charset="0"/>
              </a:rPr>
            </a:br>
            <a:endParaRPr lang="de-DE" sz="1200" dirty="0">
              <a:effectLst/>
              <a:latin typeface="Arial" panose="020B0604020202020204" pitchFamily="34" charset="0"/>
            </a:endParaRPr>
          </a:p>
          <a:p>
            <a:pPr marL="171450" indent="-1714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</a:rPr>
              <a:t>Switchable user interface between orbital and manual welding</a:t>
            </a:r>
            <a:br>
              <a:rPr lang="de-DE" sz="1200" dirty="0">
                <a:effectLst/>
                <a:latin typeface="Arial" panose="020B0604020202020204" pitchFamily="34" charset="0"/>
              </a:rPr>
            </a:br>
            <a:endParaRPr lang="de-DE" sz="600" dirty="0">
              <a:effectLst/>
              <a:latin typeface="Arial" panose="020B0604020202020204" pitchFamily="34" charset="0"/>
            </a:endParaRPr>
          </a:p>
          <a:p>
            <a:pPr marL="171450" indent="-1714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</a:rPr>
              <a:t>Tacking work with TIG hand torch for thorough preparation of the tubes</a:t>
            </a:r>
            <a:br>
              <a:rPr lang="de-DE" sz="1200" dirty="0">
                <a:latin typeface="Arial" panose="020B0604020202020204" pitchFamily="34" charset="0"/>
              </a:rPr>
            </a:br>
            <a:endParaRPr lang="de-DE" sz="800" dirty="0">
              <a:effectLst/>
              <a:latin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</a:rPr>
              <a:t>Manual welded joints for hard-to-reach areas</a:t>
            </a:r>
            <a:endParaRPr lang="de-DE" sz="1200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7BE50CB-6CF1-CF70-2A38-B3CED867ED55}"/>
              </a:ext>
            </a:extLst>
          </p:cNvPr>
          <p:cNvSpPr txBox="1"/>
          <p:nvPr/>
        </p:nvSpPr>
        <p:spPr>
          <a:xfrm>
            <a:off x="250825" y="266510"/>
            <a:ext cx="4321175" cy="355203"/>
          </a:xfrm>
          <a:prstGeom prst="rect">
            <a:avLst/>
          </a:prstGeom>
          <a:noFill/>
        </p:spPr>
        <p:txBody>
          <a:bodyPr wrap="square" lIns="0" tIns="90000" bIns="90000" rtlCol="0" anchor="ctr">
            <a:spAutoFit/>
          </a:bodyPr>
          <a:lstStyle/>
          <a:p>
            <a:pPr>
              <a:lnSpc>
                <a:spcPct val="125000"/>
              </a:lnSpc>
            </a:pPr>
            <a:r>
              <a:rPr lang="de-DE" sz="1000" spc="100" dirty="0">
                <a:latin typeface="Arial" panose="020B0604020202020204" pitchFamily="34" charset="0"/>
                <a:cs typeface="Arial" panose="020B0604020202020204" pitchFamily="34" charset="0"/>
              </a:rPr>
              <a:t>MOBILE WELDER</a:t>
            </a:r>
          </a:p>
        </p:txBody>
      </p:sp>
      <p:pic>
        <p:nvPicPr>
          <p:cNvPr id="13" name="Grafik 12" descr="Ein Bild, das Werkzeug, Bohrmaschine, Kabel, Im Haus enthält.&#10;&#10;Automatisch generierte Beschreibung">
            <a:extLst>
              <a:ext uri="{FF2B5EF4-FFF2-40B4-BE49-F238E27FC236}">
                <a16:creationId xmlns:a16="http://schemas.microsoft.com/office/drawing/2014/main" id="{B8CA1DE6-7825-8B8A-3B82-A378835A8C1E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0558" y="3266442"/>
            <a:ext cx="1491280" cy="149128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4655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Elektronik, Kamera, Fernbedienung, Design enthält.&#10;&#10;Automatisch generierte Beschreibung">
            <a:extLst>
              <a:ext uri="{FF2B5EF4-FFF2-40B4-BE49-F238E27FC236}">
                <a16:creationId xmlns:a16="http://schemas.microsoft.com/office/drawing/2014/main" id="{4F7556A9-FAB6-304F-0678-4F63784773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3638" y="769389"/>
            <a:ext cx="6170362" cy="3988333"/>
          </a:xfrm>
          <a:prstGeom prst="rect">
            <a:avLst/>
          </a:prstGeom>
        </p:spPr>
      </p:pic>
      <p:pic>
        <p:nvPicPr>
          <p:cNvPr id="8" name="Grafik 7" descr="Ein Bild, das Werkzeug, Bohrmaschine, Kabel, Im Haus enthält.&#10;&#10;Automatisch generierte Beschreibung">
            <a:extLst>
              <a:ext uri="{FF2B5EF4-FFF2-40B4-BE49-F238E27FC236}">
                <a16:creationId xmlns:a16="http://schemas.microsoft.com/office/drawing/2014/main" id="{4FA76B30-759B-87B8-E904-30BC03CA1572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3965" y="3266442"/>
            <a:ext cx="1491280" cy="1491280"/>
          </a:xfrm>
          <a:prstGeom prst="ellipse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8C0EE44-5874-B73A-05D2-74B9FC0BBF28}"/>
              </a:ext>
            </a:extLst>
          </p:cNvPr>
          <p:cNvSpPr txBox="1"/>
          <p:nvPr/>
        </p:nvSpPr>
        <p:spPr>
          <a:xfrm>
            <a:off x="793902" y="1275779"/>
            <a:ext cx="5870763" cy="538609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de-DE" sz="1600" b="1" dirty="0">
                <a:effectLst/>
                <a:latin typeface="Arial" panose="020B0604020202020204" pitchFamily="34" charset="0"/>
              </a:rPr>
              <a:t>Ready </a:t>
            </a:r>
            <a:r>
              <a:rPr lang="de-DE" sz="1600" b="1" dirty="0" err="1">
                <a:effectLst/>
                <a:latin typeface="Arial" panose="020B0604020202020204" pitchFamily="34" charset="0"/>
              </a:rPr>
              <a:t>to</a:t>
            </a:r>
            <a:r>
              <a:rPr lang="de-DE" sz="1600" b="1" dirty="0">
                <a:effectLst/>
                <a:latin typeface="Arial" panose="020B0604020202020204" pitchFamily="34" charset="0"/>
              </a:rPr>
              <a:t> Weld-Package –</a:t>
            </a:r>
            <a:endParaRPr lang="de-DE" sz="1600" dirty="0">
              <a:effectLst/>
              <a:latin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</a:rPr>
              <a:t>Your entry into orbital welding</a:t>
            </a:r>
            <a:endParaRPr lang="de-DE" sz="1600" dirty="0">
              <a:effectLst/>
              <a:latin typeface="Arial" panose="020B060402020202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FF66785-D899-4764-E48B-5A064D1678C2}"/>
              </a:ext>
            </a:extLst>
          </p:cNvPr>
          <p:cNvSpPr txBox="1"/>
          <p:nvPr/>
        </p:nvSpPr>
        <p:spPr>
          <a:xfrm>
            <a:off x="800044" y="1889670"/>
            <a:ext cx="3788890" cy="1886222"/>
          </a:xfrm>
          <a:prstGeom prst="rect">
            <a:avLst/>
          </a:prstGeom>
          <a:noFill/>
        </p:spPr>
        <p:txBody>
          <a:bodyPr wrap="square" lIns="0" tIns="4680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the Ready to Weld-Package, you get everything you need for orbital welding:</a:t>
            </a:r>
            <a:br>
              <a:rPr lang="de-DE" sz="1200" dirty="0">
                <a:effectLst/>
                <a:latin typeface="Arial" panose="020B0604020202020204" pitchFamily="34" charset="0"/>
              </a:rPr>
            </a:br>
            <a:endParaRPr lang="de-DE" sz="1200" dirty="0">
              <a:effectLst/>
              <a:latin typeface="Arial" panose="020B0604020202020204" pitchFamily="34" charset="0"/>
            </a:endParaRPr>
          </a:p>
          <a:p>
            <a:pPr marL="171450" indent="-1714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latin typeface="Arial" panose="020B0604020202020204" pitchFamily="34" charset="0"/>
              </a:rPr>
              <a:t>The</a:t>
            </a:r>
            <a:r>
              <a:rPr lang="de-DE" sz="1200" dirty="0">
                <a:effectLst/>
                <a:latin typeface="Arial" panose="020B0604020202020204" pitchFamily="34" charset="0"/>
              </a:rPr>
              <a:t> Mobile </a:t>
            </a:r>
            <a:r>
              <a:rPr lang="de-DE" sz="1200" dirty="0" err="1">
                <a:effectLst/>
                <a:latin typeface="Arial" panose="020B0604020202020204" pitchFamily="34" charset="0"/>
              </a:rPr>
              <a:t>Welder</a:t>
            </a:r>
            <a:endParaRPr lang="de-DE" sz="1200" dirty="0">
              <a:effectLst/>
              <a:latin typeface="Arial" panose="020B0604020202020204" pitchFamily="34" charset="0"/>
            </a:endParaRPr>
          </a:p>
          <a:p>
            <a:pPr>
              <a:lnSpc>
                <a:spcPct val="125000"/>
              </a:lnSpc>
            </a:pPr>
            <a:endParaRPr lang="de-DE" sz="600" dirty="0">
              <a:effectLst/>
              <a:latin typeface="Arial" panose="020B0604020202020204" pitchFamily="34" charset="0"/>
            </a:endParaRPr>
          </a:p>
          <a:p>
            <a:pPr marL="171450" indent="-1714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latin typeface="Arial" panose="020B0604020202020204" pitchFamily="34" charset="0"/>
              </a:rPr>
              <a:t>The</a:t>
            </a:r>
            <a:r>
              <a:rPr lang="de-DE" sz="1200" dirty="0">
                <a:effectLst/>
                <a:latin typeface="Arial" panose="020B0604020202020204" pitchFamily="34" charset="0"/>
              </a:rPr>
              <a:t> MH 4.5 </a:t>
            </a:r>
            <a:r>
              <a:rPr lang="de-DE" sz="1200" dirty="0">
                <a:latin typeface="Arial" panose="020B0604020202020204" pitchFamily="34" charset="0"/>
              </a:rPr>
              <a:t>W</a:t>
            </a:r>
            <a:r>
              <a:rPr lang="de-DE" sz="1200" dirty="0">
                <a:effectLst/>
                <a:latin typeface="Arial" panose="020B0604020202020204" pitchFamily="34" charset="0"/>
              </a:rPr>
              <a:t>eld </a:t>
            </a:r>
            <a:r>
              <a:rPr lang="de-DE" sz="1200" dirty="0">
                <a:latin typeface="Arial" panose="020B0604020202020204" pitchFamily="34" charset="0"/>
              </a:rPr>
              <a:t>H</a:t>
            </a:r>
            <a:r>
              <a:rPr lang="de-DE" sz="1200" dirty="0">
                <a:effectLst/>
                <a:latin typeface="Arial" panose="020B0604020202020204" pitchFamily="34" charset="0"/>
              </a:rPr>
              <a:t>ead </a:t>
            </a:r>
            <a:br>
              <a:rPr lang="de-DE" sz="1200" dirty="0">
                <a:latin typeface="Arial" panose="020B0604020202020204" pitchFamily="34" charset="0"/>
              </a:rPr>
            </a:br>
            <a:endParaRPr lang="de-DE" sz="800" dirty="0">
              <a:effectLst/>
              <a:latin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effectLst/>
                <a:latin typeface="Arial" panose="020B0604020202020204" pitchFamily="34" charset="0"/>
              </a:rPr>
              <a:t>All </a:t>
            </a:r>
            <a:r>
              <a:rPr lang="de-DE" sz="1200" dirty="0" err="1">
                <a:effectLst/>
                <a:latin typeface="Arial" panose="020B0604020202020204" pitchFamily="34" charset="0"/>
              </a:rPr>
              <a:t>required</a:t>
            </a:r>
            <a:r>
              <a:rPr lang="de-DE" sz="1200" dirty="0">
                <a:effectLst/>
                <a:latin typeface="Arial" panose="020B0604020202020204" pitchFamily="34" charset="0"/>
              </a:rPr>
              <a:t> </a:t>
            </a:r>
            <a:r>
              <a:rPr lang="de-DE" sz="1200" dirty="0" err="1">
                <a:effectLst/>
                <a:latin typeface="Arial" panose="020B0604020202020204" pitchFamily="34" charset="0"/>
              </a:rPr>
              <a:t>connection</a:t>
            </a:r>
            <a:r>
              <a:rPr lang="de-DE" sz="1200" dirty="0">
                <a:effectLst/>
                <a:latin typeface="Arial" panose="020B0604020202020204" pitchFamily="34" charset="0"/>
              </a:rPr>
              <a:t> </a:t>
            </a:r>
            <a:r>
              <a:rPr lang="de-DE" sz="1200" dirty="0" err="1">
                <a:effectLst/>
                <a:latin typeface="Arial" panose="020B0604020202020204" pitchFamily="34" charset="0"/>
              </a:rPr>
              <a:t>lines</a:t>
            </a:r>
            <a:r>
              <a:rPr lang="de-DE" sz="1200" dirty="0">
                <a:effectLst/>
                <a:latin typeface="Arial" panose="020B0604020202020204" pitchFamily="34" charset="0"/>
              </a:rPr>
              <a:t> </a:t>
            </a:r>
            <a:br>
              <a:rPr lang="de-DE" sz="1200" dirty="0">
                <a:effectLst/>
                <a:latin typeface="Arial" panose="020B0604020202020204" pitchFamily="34" charset="0"/>
              </a:rPr>
            </a:br>
            <a:r>
              <a:rPr lang="de-DE" sz="1200" dirty="0">
                <a:effectLst/>
                <a:latin typeface="Arial" panose="020B0604020202020204" pitchFamily="34" charset="0"/>
              </a:rPr>
              <a:t>and </a:t>
            </a:r>
            <a:r>
              <a:rPr lang="de-DE" sz="1200" dirty="0" err="1">
                <a:effectLst/>
                <a:latin typeface="Arial" panose="020B0604020202020204" pitchFamily="34" charset="0"/>
              </a:rPr>
              <a:t>hoses</a:t>
            </a:r>
            <a:endParaRPr lang="de-DE" sz="1200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7BE50CB-6CF1-CF70-2A38-B3CED867ED55}"/>
              </a:ext>
            </a:extLst>
          </p:cNvPr>
          <p:cNvSpPr txBox="1"/>
          <p:nvPr/>
        </p:nvSpPr>
        <p:spPr>
          <a:xfrm>
            <a:off x="250825" y="266510"/>
            <a:ext cx="4321175" cy="355203"/>
          </a:xfrm>
          <a:prstGeom prst="rect">
            <a:avLst/>
          </a:prstGeom>
          <a:noFill/>
        </p:spPr>
        <p:txBody>
          <a:bodyPr wrap="square" lIns="0" tIns="90000" bIns="90000" rtlCol="0" anchor="ctr">
            <a:spAutoFit/>
          </a:bodyPr>
          <a:lstStyle/>
          <a:p>
            <a:pPr>
              <a:lnSpc>
                <a:spcPct val="125000"/>
              </a:lnSpc>
            </a:pPr>
            <a:r>
              <a:rPr lang="de-DE" sz="1000" spc="100" dirty="0">
                <a:latin typeface="Arial" panose="020B0604020202020204" pitchFamily="34" charset="0"/>
                <a:cs typeface="Arial" panose="020B0604020202020204" pitchFamily="34" charset="0"/>
              </a:rPr>
              <a:t>MOBILE WELDER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8CA1DE6-7825-8B8A-3B82-A378835A8C1E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1847" y="3266442"/>
            <a:ext cx="1491280" cy="149128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91072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5FF66785-D899-4764-E48B-5A064D1678C2}"/>
              </a:ext>
            </a:extLst>
          </p:cNvPr>
          <p:cNvSpPr txBox="1"/>
          <p:nvPr/>
        </p:nvSpPr>
        <p:spPr>
          <a:xfrm>
            <a:off x="800044" y="2815635"/>
            <a:ext cx="2480838" cy="739924"/>
          </a:xfrm>
          <a:prstGeom prst="rect">
            <a:avLst/>
          </a:prstGeom>
          <a:noFill/>
        </p:spPr>
        <p:txBody>
          <a:bodyPr wrap="square" lIns="0" tIns="90000" bIns="9000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de-DE" sz="1000" b="1" dirty="0">
                <a:effectLst/>
                <a:latin typeface="Arial" panose="020B0604020202020204" pitchFamily="34" charset="0"/>
              </a:rPr>
              <a:t>01 </a:t>
            </a:r>
            <a:r>
              <a:rPr lang="de-DE" sz="1000" b="1" dirty="0" err="1">
                <a:latin typeface="Arial" panose="020B0604020202020204" pitchFamily="34" charset="0"/>
              </a:rPr>
              <a:t>Brewery</a:t>
            </a:r>
            <a:r>
              <a:rPr lang="de-DE" sz="1000" dirty="0">
                <a:effectLst/>
                <a:latin typeface="Arial" panose="020B0604020202020204" pitchFamily="34" charset="0"/>
              </a:rPr>
              <a:t> • </a:t>
            </a:r>
            <a:r>
              <a:rPr lang="en-US" sz="1000" dirty="0">
                <a:latin typeface="Arial" panose="020B0604020202020204" pitchFamily="34" charset="0"/>
              </a:rPr>
              <a:t>flexible &amp; efficient conversions and repairs, compliance with high hygiene standards</a:t>
            </a:r>
            <a:endParaRPr lang="de-DE" sz="1000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7BE50CB-6CF1-CF70-2A38-B3CED867ED55}"/>
              </a:ext>
            </a:extLst>
          </p:cNvPr>
          <p:cNvSpPr txBox="1"/>
          <p:nvPr/>
        </p:nvSpPr>
        <p:spPr>
          <a:xfrm>
            <a:off x="250825" y="266510"/>
            <a:ext cx="4321175" cy="355203"/>
          </a:xfrm>
          <a:prstGeom prst="rect">
            <a:avLst/>
          </a:prstGeom>
          <a:noFill/>
        </p:spPr>
        <p:txBody>
          <a:bodyPr wrap="square" lIns="0" tIns="90000" bIns="90000" rtlCol="0" anchor="ctr">
            <a:spAutoFit/>
          </a:bodyPr>
          <a:lstStyle/>
          <a:p>
            <a:pPr>
              <a:lnSpc>
                <a:spcPct val="125000"/>
              </a:lnSpc>
            </a:pPr>
            <a:r>
              <a:rPr lang="de-DE" sz="1000" spc="100" dirty="0">
                <a:latin typeface="Arial" panose="020B0604020202020204" pitchFamily="34" charset="0"/>
                <a:cs typeface="Arial" panose="020B0604020202020204" pitchFamily="34" charset="0"/>
              </a:rPr>
              <a:t>APPLICATION AREAS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AF9F705-C2B7-CA8F-8C2C-EA2CAF60906D}"/>
              </a:ext>
            </a:extLst>
          </p:cNvPr>
          <p:cNvSpPr txBox="1"/>
          <p:nvPr/>
        </p:nvSpPr>
        <p:spPr>
          <a:xfrm>
            <a:off x="4235335" y="1276350"/>
            <a:ext cx="3586641" cy="503942"/>
          </a:xfrm>
          <a:prstGeom prst="rect">
            <a:avLst/>
          </a:prstGeom>
          <a:noFill/>
        </p:spPr>
        <p:txBody>
          <a:bodyPr wrap="square" lIns="90000" tIns="46800" bIns="9000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de-DE" sz="1000" b="1" dirty="0">
                <a:effectLst/>
                <a:latin typeface="Arial" panose="020B0604020202020204" pitchFamily="34" charset="0"/>
              </a:rPr>
              <a:t>02 </a:t>
            </a:r>
            <a:r>
              <a:rPr lang="de-DE" sz="1000" b="1" dirty="0" err="1">
                <a:latin typeface="Arial" panose="020B0604020202020204" pitchFamily="34" charset="0"/>
              </a:rPr>
              <a:t>Dairy</a:t>
            </a:r>
            <a:r>
              <a:rPr lang="de-DE" sz="1000" b="1" dirty="0">
                <a:effectLst/>
                <a:latin typeface="Arial" panose="020B0604020202020204" pitchFamily="34" charset="0"/>
              </a:rPr>
              <a:t> </a:t>
            </a:r>
            <a:r>
              <a:rPr lang="de-DE" sz="1000" dirty="0">
                <a:effectLst/>
                <a:latin typeface="Arial" panose="020B0604020202020204" pitchFamily="34" charset="0"/>
              </a:rPr>
              <a:t>• </a:t>
            </a:r>
            <a:r>
              <a:rPr lang="en-US" sz="1000" dirty="0">
                <a:latin typeface="Arial" panose="020B0604020202020204" pitchFamily="34" charset="0"/>
              </a:rPr>
              <a:t>Establishment of </a:t>
            </a:r>
            <a:r>
              <a:rPr lang="en-US" sz="1000" dirty="0" err="1">
                <a:latin typeface="Arial" panose="020B0604020202020204" pitchFamily="34" charset="0"/>
              </a:rPr>
              <a:t>piggable</a:t>
            </a:r>
            <a:r>
              <a:rPr lang="en-US" sz="1000" dirty="0">
                <a:latin typeface="Arial" panose="020B0604020202020204" pitchFamily="34" charset="0"/>
              </a:rPr>
              <a:t> tube systems through high-quality weld seams</a:t>
            </a:r>
            <a:endParaRPr lang="de-DE" sz="1000" dirty="0">
              <a:effectLst/>
              <a:latin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7DB0C4A-F655-AA4D-B3D9-086249D24C44}"/>
              </a:ext>
            </a:extLst>
          </p:cNvPr>
          <p:cNvSpPr txBox="1"/>
          <p:nvPr/>
        </p:nvSpPr>
        <p:spPr>
          <a:xfrm>
            <a:off x="4850053" y="3857650"/>
            <a:ext cx="3514486" cy="547564"/>
          </a:xfrm>
          <a:prstGeom prst="rect">
            <a:avLst/>
          </a:prstGeom>
          <a:noFill/>
        </p:spPr>
        <p:txBody>
          <a:bodyPr wrap="square" lIns="90000" tIns="90000" rIns="90000" bIns="9000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de-DE" sz="1000" b="1" dirty="0">
                <a:effectLst/>
                <a:latin typeface="Arial" panose="020B0604020202020204" pitchFamily="34" charset="0"/>
              </a:rPr>
              <a:t>03 </a:t>
            </a:r>
            <a:r>
              <a:rPr lang="de-DE" sz="1000" b="1" dirty="0" err="1">
                <a:latin typeface="Arial" panose="020B0604020202020204" pitchFamily="34" charset="0"/>
              </a:rPr>
              <a:t>Railing</a:t>
            </a:r>
            <a:r>
              <a:rPr lang="de-DE" sz="1000" b="1" dirty="0">
                <a:latin typeface="Arial" panose="020B0604020202020204" pitchFamily="34" charset="0"/>
              </a:rPr>
              <a:t> </a:t>
            </a:r>
            <a:r>
              <a:rPr lang="de-DE" sz="1000" b="1" dirty="0" err="1">
                <a:latin typeface="Arial" panose="020B0604020202020204" pitchFamily="34" charset="0"/>
              </a:rPr>
              <a:t>construction</a:t>
            </a:r>
            <a:r>
              <a:rPr lang="de-DE" sz="1000" dirty="0">
                <a:effectLst/>
                <a:latin typeface="Arial" panose="020B0604020202020204" pitchFamily="34" charset="0"/>
              </a:rPr>
              <a:t> • </a:t>
            </a:r>
            <a:r>
              <a:rPr lang="en-US" sz="1000" dirty="0">
                <a:latin typeface="Arial" panose="020B0604020202020204" pitchFamily="34" charset="0"/>
              </a:rPr>
              <a:t>aesthetic demands, compliance with safety standards and consistent reproducibility</a:t>
            </a:r>
            <a:endParaRPr lang="de-DE" sz="100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9" name="Grafik 8" descr="Ein Bild, das Kleidung, Brauerei, Pfeife Flöte Rohr, Industrie enthält.&#10;&#10;Automatisch generierte Beschreibung">
            <a:extLst>
              <a:ext uri="{FF2B5EF4-FFF2-40B4-BE49-F238E27FC236}">
                <a16:creationId xmlns:a16="http://schemas.microsoft.com/office/drawing/2014/main" id="{0C657982-9A85-D89B-0476-8B83393C80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044" y="771526"/>
            <a:ext cx="3421138" cy="2055126"/>
          </a:xfrm>
          <a:prstGeom prst="rect">
            <a:avLst/>
          </a:prstGeom>
          <a:effectLst>
            <a:outerShdw blurRad="88900" sx="102000" sy="102000" algn="ctr" rotWithShape="0">
              <a:prstClr val="black">
                <a:alpha val="10000"/>
              </a:prstClr>
            </a:outerShdw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37126D2-3838-4B83-7E1A-31AADF0489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3400" y="1799089"/>
            <a:ext cx="3421138" cy="2055126"/>
          </a:xfrm>
          <a:prstGeom prst="rect">
            <a:avLst/>
          </a:prstGeom>
          <a:effectLst>
            <a:outerShdw blurRad="88900" sx="102000" sy="102000" algn="ctr" rotWithShape="0">
              <a:prstClr val="black">
                <a:alpha val="10000"/>
              </a:prstClr>
            </a:outerShdw>
          </a:effectLst>
        </p:spPr>
      </p:pic>
      <p:pic>
        <p:nvPicPr>
          <p:cNvPr id="15" name="Grafik 14" descr="Ein Bild, das Im Haus, Pfeife Flöte Rohr, Zylinder, Stahl enthält.&#10;&#10;Automatisch generierte Beschreibung">
            <a:extLst>
              <a:ext uri="{FF2B5EF4-FFF2-40B4-BE49-F238E27FC236}">
                <a16:creationId xmlns:a16="http://schemas.microsoft.com/office/drawing/2014/main" id="{BA9A4D69-CECA-482C-FFFB-5FA0A41017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6094" y="1799089"/>
            <a:ext cx="1546047" cy="2583225"/>
          </a:xfrm>
          <a:prstGeom prst="rect">
            <a:avLst/>
          </a:prstGeom>
          <a:effectLst>
            <a:outerShdw blurRad="88900" sx="102000" sy="102000" algn="ctr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239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07BE50CB-6CF1-CF70-2A38-B3CED867ED55}"/>
              </a:ext>
            </a:extLst>
          </p:cNvPr>
          <p:cNvSpPr txBox="1"/>
          <p:nvPr/>
        </p:nvSpPr>
        <p:spPr>
          <a:xfrm>
            <a:off x="250825" y="266510"/>
            <a:ext cx="4321175" cy="355203"/>
          </a:xfrm>
          <a:prstGeom prst="rect">
            <a:avLst/>
          </a:prstGeom>
          <a:noFill/>
        </p:spPr>
        <p:txBody>
          <a:bodyPr wrap="square" lIns="0" tIns="90000" bIns="90000" rtlCol="0" anchor="ctr">
            <a:spAutoFit/>
          </a:bodyPr>
          <a:lstStyle/>
          <a:p>
            <a:pPr>
              <a:lnSpc>
                <a:spcPct val="125000"/>
              </a:lnSpc>
            </a:pPr>
            <a:r>
              <a:rPr lang="de-DE" sz="1000" spc="100" dirty="0">
                <a:latin typeface="Arial" panose="020B0604020202020204" pitchFamily="34" charset="0"/>
                <a:cs typeface="Arial" panose="020B0604020202020204" pitchFamily="34" charset="0"/>
              </a:rPr>
              <a:t>YOUR CONTACT PERSON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7DB0C4A-F655-AA4D-B3D9-086249D24C44}"/>
              </a:ext>
            </a:extLst>
          </p:cNvPr>
          <p:cNvSpPr txBox="1"/>
          <p:nvPr/>
        </p:nvSpPr>
        <p:spPr>
          <a:xfrm>
            <a:off x="4572000" y="1856959"/>
            <a:ext cx="3779838" cy="1686552"/>
          </a:xfrm>
          <a:prstGeom prst="rect">
            <a:avLst/>
          </a:prstGeom>
          <a:noFill/>
        </p:spPr>
        <p:txBody>
          <a:bodyPr wrap="square" lIns="0" tIns="4680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200" b="1" dirty="0">
                <a:latin typeface="Arial" panose="020B0604020202020204" pitchFamily="34" charset="0"/>
              </a:rPr>
              <a:t>We are here for you - personal &amp; committed. </a:t>
            </a:r>
          </a:p>
          <a:p>
            <a:pPr>
              <a:lnSpc>
                <a:spcPct val="125000"/>
              </a:lnSpc>
            </a:pPr>
            <a:r>
              <a:rPr lang="en-US" sz="1200" dirty="0">
                <a:latin typeface="Arial" panose="020B0604020202020204" pitchFamily="34" charset="0"/>
              </a:rPr>
              <a:t>I am at your disposal for questions and problems as well as to accompany you on your way to orbital welding. Please let me know how we can support you at any time.</a:t>
            </a:r>
            <a:br>
              <a:rPr lang="de-DE" sz="1200" dirty="0">
                <a:effectLst/>
                <a:latin typeface="Arial" panose="020B0604020202020204" pitchFamily="34" charset="0"/>
              </a:rPr>
            </a:br>
            <a:br>
              <a:rPr lang="de-DE" sz="1200" dirty="0">
                <a:effectLst/>
                <a:latin typeface="Arial" panose="020B0604020202020204" pitchFamily="34" charset="0"/>
              </a:rPr>
            </a:br>
            <a:r>
              <a:rPr lang="en-US" sz="1200" dirty="0">
                <a:latin typeface="Arial" panose="020B0604020202020204" pitchFamily="34" charset="0"/>
              </a:rPr>
              <a:t>Because your success is our goal!</a:t>
            </a:r>
            <a:endParaRPr lang="de-DE" sz="120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BA9A4D69-CECA-482C-FFFB-5FA0A41017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1913" y="1958975"/>
            <a:ext cx="1068154" cy="1476375"/>
          </a:xfrm>
          <a:prstGeom prst="rect">
            <a:avLst/>
          </a:prstGeom>
          <a:effectLst>
            <a:outerShdw blurRad="88900" sx="102000" sy="102000" algn="ctr" rotWithShape="0">
              <a:prstClr val="black">
                <a:alpha val="10000"/>
              </a:prstClr>
            </a:outerShdw>
          </a:effec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4278CD3-3D86-5627-C048-1759FEE1332F}"/>
              </a:ext>
            </a:extLst>
          </p:cNvPr>
          <p:cNvSpPr txBox="1"/>
          <p:nvPr/>
        </p:nvSpPr>
        <p:spPr>
          <a:xfrm>
            <a:off x="2566087" y="2349953"/>
            <a:ext cx="2379643" cy="1109343"/>
          </a:xfrm>
          <a:prstGeom prst="rect">
            <a:avLst/>
          </a:prstGeom>
          <a:noFill/>
        </p:spPr>
        <p:txBody>
          <a:bodyPr wrap="square" lIns="0" tIns="46800" bIns="0" rtlCol="0" anchor="b">
            <a:spAutoFit/>
          </a:bodyPr>
          <a:lstStyle/>
          <a:p>
            <a:pPr>
              <a:lnSpc>
                <a:spcPct val="125000"/>
              </a:lnSpc>
            </a:pPr>
            <a:r>
              <a:rPr lang="de-DE" sz="800" b="1" dirty="0">
                <a:latin typeface="Arial" panose="020B0604020202020204" pitchFamily="34" charset="0"/>
              </a:rPr>
              <a:t>First </a:t>
            </a:r>
            <a:r>
              <a:rPr lang="de-DE" sz="800" b="1" dirty="0" err="1">
                <a:latin typeface="Arial" panose="020B0604020202020204" pitchFamily="34" charset="0"/>
              </a:rPr>
              <a:t>name</a:t>
            </a:r>
            <a:r>
              <a:rPr lang="de-DE" sz="800" b="1" dirty="0">
                <a:latin typeface="Arial" panose="020B0604020202020204" pitchFamily="34" charset="0"/>
              </a:rPr>
              <a:t> Last </a:t>
            </a:r>
            <a:r>
              <a:rPr lang="de-DE" sz="800" b="1" dirty="0" err="1">
                <a:latin typeface="Arial" panose="020B0604020202020204" pitchFamily="34" charset="0"/>
              </a:rPr>
              <a:t>name</a:t>
            </a:r>
            <a:endParaRPr lang="de-DE" sz="800" dirty="0">
              <a:effectLst/>
              <a:latin typeface="Arial" panose="020B0604020202020204" pitchFamily="34" charset="0"/>
            </a:endParaRPr>
          </a:p>
          <a:p>
            <a:pPr>
              <a:lnSpc>
                <a:spcPct val="125000"/>
              </a:lnSpc>
            </a:pPr>
            <a:r>
              <a:rPr lang="de-DE" sz="800" dirty="0">
                <a:effectLst/>
                <a:latin typeface="Arial" panose="020B0604020202020204" pitchFamily="34" charset="0"/>
              </a:rPr>
              <a:t>Job title</a:t>
            </a:r>
          </a:p>
          <a:p>
            <a:pPr>
              <a:lnSpc>
                <a:spcPct val="125000"/>
              </a:lnSpc>
            </a:pPr>
            <a:endParaRPr lang="de-DE" sz="800" dirty="0">
              <a:effectLst/>
              <a:latin typeface="Arial" panose="020B0604020202020204" pitchFamily="34" charset="0"/>
            </a:endParaRPr>
          </a:p>
          <a:p>
            <a:pPr>
              <a:lnSpc>
                <a:spcPct val="125000"/>
              </a:lnSpc>
            </a:pPr>
            <a:r>
              <a:rPr lang="de-DE" sz="800" dirty="0" err="1">
                <a:effectLst/>
                <a:latin typeface="Arial" panose="020B0604020202020204" pitchFamily="34" charset="0"/>
              </a:rPr>
              <a:t>Your</a:t>
            </a:r>
            <a:r>
              <a:rPr lang="de-DE" sz="800" dirty="0">
                <a:effectLst/>
                <a:latin typeface="Arial" panose="020B0604020202020204" pitchFamily="34" charset="0"/>
              </a:rPr>
              <a:t> </a:t>
            </a:r>
            <a:r>
              <a:rPr lang="de-DE" sz="800" dirty="0" err="1">
                <a:effectLst/>
                <a:latin typeface="Arial" panose="020B0604020202020204" pitchFamily="34" charset="0"/>
              </a:rPr>
              <a:t>telephone</a:t>
            </a:r>
            <a:r>
              <a:rPr lang="de-DE" sz="800" dirty="0">
                <a:effectLst/>
                <a:latin typeface="Arial" panose="020B0604020202020204" pitchFamily="34" charset="0"/>
              </a:rPr>
              <a:t> </a:t>
            </a:r>
            <a:r>
              <a:rPr lang="de-DE" sz="800" dirty="0" err="1">
                <a:effectLst/>
                <a:latin typeface="Arial" panose="020B0604020202020204" pitchFamily="34" charset="0"/>
              </a:rPr>
              <a:t>number</a:t>
            </a:r>
            <a:endParaRPr lang="de-DE" sz="800" dirty="0">
              <a:effectLst/>
              <a:latin typeface="Arial" panose="020B0604020202020204" pitchFamily="34" charset="0"/>
            </a:endParaRPr>
          </a:p>
          <a:p>
            <a:pPr>
              <a:lnSpc>
                <a:spcPct val="125000"/>
              </a:lnSpc>
            </a:pPr>
            <a:r>
              <a:rPr lang="de-DE" sz="800" dirty="0" err="1">
                <a:effectLst/>
                <a:latin typeface="Arial" panose="020B0604020202020204" pitchFamily="34" charset="0"/>
              </a:rPr>
              <a:t>E-</a:t>
            </a:r>
            <a:r>
              <a:rPr lang="de-DE" sz="800" dirty="0" err="1">
                <a:latin typeface="Arial" panose="020B0604020202020204" pitchFamily="34" charset="0"/>
              </a:rPr>
              <a:t>m</a:t>
            </a:r>
            <a:r>
              <a:rPr lang="de-DE" sz="800" dirty="0" err="1">
                <a:effectLst/>
                <a:latin typeface="Arial" panose="020B0604020202020204" pitchFamily="34" charset="0"/>
              </a:rPr>
              <a:t>ail</a:t>
            </a:r>
            <a:r>
              <a:rPr lang="de-DE" sz="800" dirty="0">
                <a:effectLst/>
                <a:latin typeface="Arial" panose="020B0604020202020204" pitchFamily="34" charset="0"/>
              </a:rPr>
              <a:t> </a:t>
            </a:r>
            <a:r>
              <a:rPr lang="de-DE" sz="800" dirty="0" err="1">
                <a:effectLst/>
                <a:latin typeface="Arial" panose="020B0604020202020204" pitchFamily="34" charset="0"/>
              </a:rPr>
              <a:t>address</a:t>
            </a:r>
            <a:endParaRPr lang="de-DE" sz="800" dirty="0">
              <a:effectLst/>
              <a:latin typeface="Arial" panose="020B0604020202020204" pitchFamily="34" charset="0"/>
            </a:endParaRPr>
          </a:p>
          <a:p>
            <a:pPr>
              <a:lnSpc>
                <a:spcPct val="125000"/>
              </a:lnSpc>
            </a:pPr>
            <a:r>
              <a:rPr lang="de-DE" sz="800" dirty="0">
                <a:effectLst/>
                <a:latin typeface="Arial" panose="020B0604020202020204" pitchFamily="34" charset="0"/>
              </a:rPr>
              <a:t>––</a:t>
            </a:r>
          </a:p>
          <a:p>
            <a:pPr>
              <a:lnSpc>
                <a:spcPct val="125000"/>
              </a:lnSpc>
            </a:pPr>
            <a:r>
              <a:rPr lang="de-DE" sz="800" dirty="0">
                <a:effectLst/>
                <a:latin typeface="Arial" panose="020B0604020202020204" pitchFamily="34" charset="0"/>
              </a:rPr>
              <a:t>mobilewelder.com</a:t>
            </a:r>
          </a:p>
        </p:txBody>
      </p:sp>
    </p:spTree>
    <p:extLst>
      <p:ext uri="{BB962C8B-B14F-4D97-AF65-F5344CB8AC3E}">
        <p14:creationId xmlns:p14="http://schemas.microsoft.com/office/powerpoint/2010/main" val="13985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756A6FD2-8A70-E2A7-3EDF-C7B1E1C9F309}"/>
              </a:ext>
            </a:extLst>
          </p:cNvPr>
          <p:cNvSpPr txBox="1"/>
          <p:nvPr/>
        </p:nvSpPr>
        <p:spPr>
          <a:xfrm>
            <a:off x="792164" y="1570231"/>
            <a:ext cx="7559674" cy="265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de-DE" sz="1000" spc="100" dirty="0">
                <a:latin typeface="Arial" panose="020B0604020202020204" pitchFamily="34" charset="0"/>
                <a:cs typeface="Arial" panose="020B0604020202020204" pitchFamily="34" charset="0"/>
              </a:rPr>
              <a:t>STATUS QUO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C29DC0C-AB80-E71B-D4F5-4ED9A3D8FD5C}"/>
              </a:ext>
            </a:extLst>
          </p:cNvPr>
          <p:cNvSpPr txBox="1"/>
          <p:nvPr/>
        </p:nvSpPr>
        <p:spPr>
          <a:xfrm>
            <a:off x="792164" y="2012426"/>
            <a:ext cx="75596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Arial" panose="020B0604020202020204" pitchFamily="34" charset="0"/>
              </a:rPr>
              <a:t>What challenges are many </a:t>
            </a:r>
            <a:br>
              <a:rPr lang="en-US" sz="3000" dirty="0">
                <a:latin typeface="Arial" panose="020B0604020202020204" pitchFamily="34" charset="0"/>
              </a:rPr>
            </a:br>
            <a:r>
              <a:rPr lang="en-US" sz="3000" dirty="0">
                <a:latin typeface="Arial" panose="020B0604020202020204" pitchFamily="34" charset="0"/>
              </a:rPr>
              <a:t>craft businesses facing in </a:t>
            </a:r>
            <a:br>
              <a:rPr lang="en-US" sz="3000" dirty="0">
                <a:latin typeface="Arial" panose="020B0604020202020204" pitchFamily="34" charset="0"/>
              </a:rPr>
            </a:br>
            <a:r>
              <a:rPr lang="en-US" sz="3000" dirty="0">
                <a:latin typeface="Arial" panose="020B0604020202020204" pitchFamily="34" charset="0"/>
              </a:rPr>
              <a:t>the current situation?</a:t>
            </a:r>
            <a:endParaRPr lang="de-DE" sz="300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57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C20D4B88-F042-F0C8-8A58-D97146EE0E31}"/>
              </a:ext>
            </a:extLst>
          </p:cNvPr>
          <p:cNvSpPr txBox="1"/>
          <p:nvPr/>
        </p:nvSpPr>
        <p:spPr>
          <a:xfrm>
            <a:off x="812008" y="1889704"/>
            <a:ext cx="6405221" cy="682046"/>
          </a:xfrm>
          <a:prstGeom prst="rect">
            <a:avLst/>
          </a:prstGeom>
          <a:noFill/>
        </p:spPr>
        <p:txBody>
          <a:bodyPr wrap="square" lIns="0" tIns="46800" rtlCol="0">
            <a:spAutoFit/>
          </a:bodyPr>
          <a:lstStyle/>
          <a:p>
            <a:pPr>
              <a:lnSpc>
                <a:spcPct val="85000"/>
              </a:lnSpc>
            </a:pPr>
            <a:r>
              <a:rPr lang="de-DE" sz="4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  <a:r>
              <a:rPr lang="de-DE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de-DE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lang="de-DE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r>
              <a:rPr lang="de-DE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5AA48A9-29EB-E6F9-D6F1-A967D2D3E83B}"/>
              </a:ext>
            </a:extLst>
          </p:cNvPr>
          <p:cNvSpPr txBox="1"/>
          <p:nvPr/>
        </p:nvSpPr>
        <p:spPr>
          <a:xfrm>
            <a:off x="803452" y="3424087"/>
            <a:ext cx="2168397" cy="947888"/>
          </a:xfrm>
          <a:prstGeom prst="rect">
            <a:avLst/>
          </a:prstGeom>
          <a:noFill/>
        </p:spPr>
        <p:txBody>
          <a:bodyPr wrap="square" lIns="0" tIns="46800" bIns="0" rtlCol="0" anchor="b">
            <a:spAutoFit/>
          </a:bodyPr>
          <a:lstStyle/>
          <a:p>
            <a:pPr>
              <a:lnSpc>
                <a:spcPct val="125000"/>
              </a:lnSpc>
            </a:pPr>
            <a:r>
              <a:rPr lang="de-DE" sz="12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Orbitalum</a:t>
            </a:r>
            <a:r>
              <a:rPr lang="de-DE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Tools GmbH</a:t>
            </a:r>
            <a:endParaRPr lang="de-DE" sz="120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>
              <a:lnSpc>
                <a:spcPct val="125000"/>
              </a:lnSpc>
            </a:pPr>
            <a:r>
              <a:rPr lang="de-DE" sz="12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Josef-</a:t>
            </a:r>
            <a:r>
              <a:rPr lang="de-DE" sz="120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Schuettler</a:t>
            </a:r>
            <a:r>
              <a:rPr lang="de-DE" sz="12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-Str. 17</a:t>
            </a:r>
          </a:p>
          <a:p>
            <a:pPr>
              <a:lnSpc>
                <a:spcPct val="125000"/>
              </a:lnSpc>
            </a:pPr>
            <a:r>
              <a:rPr lang="de-DE" sz="12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78224 Singen </a:t>
            </a:r>
            <a:br>
              <a:rPr lang="de-DE" sz="12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de-DE" sz="12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Germany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D62E851-6FA7-0AD2-23F7-F81DC01CAC11}"/>
              </a:ext>
            </a:extLst>
          </p:cNvPr>
          <p:cNvSpPr txBox="1"/>
          <p:nvPr/>
        </p:nvSpPr>
        <p:spPr>
          <a:xfrm>
            <a:off x="3487802" y="3424087"/>
            <a:ext cx="2168396" cy="947888"/>
          </a:xfrm>
          <a:prstGeom prst="rect">
            <a:avLst/>
          </a:prstGeom>
          <a:noFill/>
        </p:spPr>
        <p:txBody>
          <a:bodyPr wrap="square" lIns="0" tIns="46800" bIns="0" rtlCol="0" anchor="b">
            <a:spAutoFit/>
          </a:bodyPr>
          <a:lstStyle/>
          <a:p>
            <a:pPr>
              <a:lnSpc>
                <a:spcPct val="125000"/>
              </a:lnSpc>
            </a:pPr>
            <a:r>
              <a:rPr lang="de-DE" sz="12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Tel.: +49 77 31 792-0</a:t>
            </a:r>
          </a:p>
          <a:p>
            <a:pPr>
              <a:lnSpc>
                <a:spcPct val="125000"/>
              </a:lnSpc>
            </a:pPr>
            <a:r>
              <a:rPr lang="de-DE" sz="120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mobilewelder@orbitalum.com</a:t>
            </a:r>
            <a:endParaRPr lang="de-DE" sz="120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>
              <a:lnSpc>
                <a:spcPct val="125000"/>
              </a:lnSpc>
            </a:pPr>
            <a:r>
              <a:rPr lang="de-DE" sz="120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www.mobilewelder.com</a:t>
            </a:r>
            <a:endParaRPr lang="de-DE" sz="120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>
              <a:lnSpc>
                <a:spcPct val="125000"/>
              </a:lnSpc>
            </a:pPr>
            <a:r>
              <a:rPr lang="de-DE" sz="120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www.orbitalum.com</a:t>
            </a:r>
            <a:endParaRPr lang="de-DE" sz="120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2C548E7-1E61-A455-5D44-AE65A3542C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58459" y="3375395"/>
            <a:ext cx="1119113" cy="111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66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317102C2-391E-3566-1015-593568299F27}"/>
              </a:ext>
            </a:extLst>
          </p:cNvPr>
          <p:cNvSpPr txBox="1"/>
          <p:nvPr/>
        </p:nvSpPr>
        <p:spPr>
          <a:xfrm>
            <a:off x="792164" y="1570231"/>
            <a:ext cx="7559674" cy="265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de-DE" sz="10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SHORTAGE OF SKILLED LABOUR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2AECFD4-C904-877B-D75F-DA6DB326F3A3}"/>
              </a:ext>
            </a:extLst>
          </p:cNvPr>
          <p:cNvSpPr txBox="1"/>
          <p:nvPr/>
        </p:nvSpPr>
        <p:spPr>
          <a:xfrm>
            <a:off x="792164" y="2012426"/>
            <a:ext cx="75596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</a:rPr>
              <a:t>The shortage of skilled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</a:rPr>
              <a:t>labour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</a:rPr>
              <a:t> is a problem for companies' productivity and competitiveness.</a:t>
            </a:r>
            <a:endParaRPr lang="de-DE" sz="320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97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317102C2-391E-3566-1015-593568299F27}"/>
              </a:ext>
            </a:extLst>
          </p:cNvPr>
          <p:cNvSpPr txBox="1"/>
          <p:nvPr/>
        </p:nvSpPr>
        <p:spPr>
          <a:xfrm>
            <a:off x="792164" y="1570231"/>
            <a:ext cx="7559674" cy="265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de-DE" sz="10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STRAIN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2AECFD4-C904-877B-D75F-DA6DB326F3A3}"/>
              </a:ext>
            </a:extLst>
          </p:cNvPr>
          <p:cNvSpPr txBox="1"/>
          <p:nvPr/>
        </p:nvSpPr>
        <p:spPr>
          <a:xfrm>
            <a:off x="792164" y="2012426"/>
            <a:ext cx="75596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</a:rPr>
              <a:t>The heavy physical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</a:rPr>
              <a:t>labour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</a:rPr>
              <a:t> has an impact on the health and well-being of employees.</a:t>
            </a:r>
            <a:endParaRPr lang="de-DE" sz="320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22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317102C2-391E-3566-1015-593568299F27}"/>
              </a:ext>
            </a:extLst>
          </p:cNvPr>
          <p:cNvSpPr txBox="1"/>
          <p:nvPr/>
        </p:nvSpPr>
        <p:spPr>
          <a:xfrm>
            <a:off x="792164" y="1588904"/>
            <a:ext cx="75596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spc="100" dirty="0">
                <a:solidFill>
                  <a:srgbClr val="FFFFFF"/>
                </a:solidFill>
                <a:latin typeface="Arial" panose="020B0604020202020204" pitchFamily="34" charset="0"/>
              </a:rPr>
              <a:t>TECHNOLOGICAL PROGRESS</a:t>
            </a:r>
            <a:endParaRPr lang="de-DE" sz="1000" spc="100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2AECFD4-C904-877B-D75F-DA6DB326F3A3}"/>
              </a:ext>
            </a:extLst>
          </p:cNvPr>
          <p:cNvSpPr txBox="1"/>
          <p:nvPr/>
        </p:nvSpPr>
        <p:spPr>
          <a:xfrm>
            <a:off x="792164" y="2012426"/>
            <a:ext cx="75596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</a:rPr>
              <a:t>New technologies influence the usual way of working and can quickly become overwhelming.</a:t>
            </a:r>
            <a:endParaRPr lang="de-DE" sz="320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80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756A6FD2-8A70-E2A7-3EDF-C7B1E1C9F309}"/>
              </a:ext>
            </a:extLst>
          </p:cNvPr>
          <p:cNvSpPr txBox="1"/>
          <p:nvPr/>
        </p:nvSpPr>
        <p:spPr>
          <a:xfrm>
            <a:off x="792164" y="1570231"/>
            <a:ext cx="7559674" cy="265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de-DE" sz="1000" spc="100" dirty="0">
                <a:latin typeface="Arial" panose="020B0604020202020204" pitchFamily="34" charset="0"/>
                <a:cs typeface="Arial" panose="020B0604020202020204" pitchFamily="34" charset="0"/>
              </a:rPr>
              <a:t>SUMMARISED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C29DC0C-AB80-E71B-D4F5-4ED9A3D8FD5C}"/>
              </a:ext>
            </a:extLst>
          </p:cNvPr>
          <p:cNvSpPr txBox="1"/>
          <p:nvPr/>
        </p:nvSpPr>
        <p:spPr>
          <a:xfrm>
            <a:off x="792164" y="2012426"/>
            <a:ext cx="75596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Arial" panose="020B0604020202020204" pitchFamily="34" charset="0"/>
              </a:rPr>
              <a:t>Welding tubes by hand can </a:t>
            </a:r>
          </a:p>
          <a:p>
            <a:pPr algn="ctr"/>
            <a:r>
              <a:rPr lang="en-US" sz="3000" dirty="0">
                <a:latin typeface="Arial" panose="020B0604020202020204" pitchFamily="34" charset="0"/>
              </a:rPr>
              <a:t>be exhausting and </a:t>
            </a:r>
          </a:p>
          <a:p>
            <a:pPr algn="ctr"/>
            <a:r>
              <a:rPr lang="en-US" sz="3000" dirty="0">
                <a:latin typeface="Arial" panose="020B0604020202020204" pitchFamily="34" charset="0"/>
              </a:rPr>
              <a:t>time-consuming.</a:t>
            </a:r>
            <a:endParaRPr lang="de-DE" sz="300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54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756A6FD2-8A70-E2A7-3EDF-C7B1E1C9F309}"/>
              </a:ext>
            </a:extLst>
          </p:cNvPr>
          <p:cNvSpPr txBox="1"/>
          <p:nvPr/>
        </p:nvSpPr>
        <p:spPr>
          <a:xfrm>
            <a:off x="792164" y="1570231"/>
            <a:ext cx="7559674" cy="265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de-DE" sz="1000" spc="100" dirty="0">
                <a:latin typeface="Arial" panose="020B0604020202020204" pitchFamily="34" charset="0"/>
                <a:cs typeface="Arial" panose="020B0604020202020204" pitchFamily="34" charset="0"/>
              </a:rPr>
              <a:t>OUR SOLUTION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C29DC0C-AB80-E71B-D4F5-4ED9A3D8FD5C}"/>
              </a:ext>
            </a:extLst>
          </p:cNvPr>
          <p:cNvSpPr txBox="1"/>
          <p:nvPr/>
        </p:nvSpPr>
        <p:spPr>
          <a:xfrm>
            <a:off x="792164" y="2012426"/>
            <a:ext cx="75596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Arial" panose="020B0604020202020204" pitchFamily="34" charset="0"/>
              </a:rPr>
              <a:t>With the Mobile Welder </a:t>
            </a:r>
          </a:p>
          <a:p>
            <a:pPr algn="ctr"/>
            <a:r>
              <a:rPr lang="en-US" sz="3000" dirty="0">
                <a:latin typeface="Arial" panose="020B0604020202020204" pitchFamily="34" charset="0"/>
              </a:rPr>
              <a:t>you can now weld</a:t>
            </a:r>
            <a:endParaRPr lang="de-DE" sz="3000" dirty="0">
              <a:effectLst/>
              <a:latin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2DBCAA1-74A5-D15A-BA01-D0BC6659BB66}"/>
              </a:ext>
            </a:extLst>
          </p:cNvPr>
          <p:cNvSpPr txBox="1"/>
          <p:nvPr/>
        </p:nvSpPr>
        <p:spPr>
          <a:xfrm>
            <a:off x="792164" y="2927507"/>
            <a:ext cx="75596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000" b="1" dirty="0" err="1">
                <a:latin typeface="Arial" panose="020B0604020202020204" pitchFamily="34" charset="0"/>
              </a:rPr>
              <a:t>completely</a:t>
            </a:r>
            <a:r>
              <a:rPr lang="de-DE" sz="3000" b="1" dirty="0">
                <a:latin typeface="Arial" panose="020B0604020202020204" pitchFamily="34" charset="0"/>
              </a:rPr>
              <a:t> </a:t>
            </a:r>
            <a:r>
              <a:rPr lang="de-DE" sz="3000" b="1" dirty="0" err="1">
                <a:latin typeface="Arial" panose="020B0604020202020204" pitchFamily="34" charset="0"/>
              </a:rPr>
              <a:t>automatically</a:t>
            </a:r>
            <a:r>
              <a:rPr lang="de-DE" sz="3000" b="1" dirty="0">
                <a:latin typeface="Arial" panose="020B0604020202020204" pitchFamily="34" charset="0"/>
              </a:rPr>
              <a:t>.</a:t>
            </a:r>
            <a:endParaRPr lang="de-DE" sz="3000" b="1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01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>
            <a:extLst>
              <a:ext uri="{FF2B5EF4-FFF2-40B4-BE49-F238E27FC236}">
                <a16:creationId xmlns:a16="http://schemas.microsoft.com/office/drawing/2014/main" id="{7BB65D63-5EBB-6FCB-C2AE-AF42D65A48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C094CC05-4617-0DC7-1FC6-83B77F751DDD}"/>
              </a:ext>
            </a:extLst>
          </p:cNvPr>
          <p:cNvSpPr txBox="1"/>
          <p:nvPr/>
        </p:nvSpPr>
        <p:spPr>
          <a:xfrm>
            <a:off x="807661" y="787023"/>
            <a:ext cx="5870763" cy="485197"/>
          </a:xfrm>
          <a:prstGeom prst="rect">
            <a:avLst/>
          </a:prstGeom>
          <a:noFill/>
        </p:spPr>
        <p:txBody>
          <a:bodyPr wrap="square" lIns="0" tIns="0" bIns="4680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de-DE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With</a:t>
            </a:r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the</a:t>
            </a:r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mechanised</a:t>
            </a:r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br>
              <a:rPr lang="de-DE" sz="12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</a:rPr>
              <a:t>TIG </a:t>
            </a:r>
            <a:r>
              <a:rPr lang="de-DE" sz="1200" b="1" dirty="0" err="1">
                <a:solidFill>
                  <a:schemeClr val="bg1"/>
                </a:solidFill>
                <a:latin typeface="Arial" panose="020B0604020202020204" pitchFamily="34" charset="0"/>
              </a:rPr>
              <a:t>welding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de-DE" sz="1200" b="1" dirty="0" err="1">
                <a:solidFill>
                  <a:schemeClr val="bg1"/>
                </a:solidFill>
                <a:latin typeface="Arial" panose="020B0604020202020204" pitchFamily="34" charset="0"/>
              </a:rPr>
              <a:t>process</a:t>
            </a:r>
            <a:r>
              <a:rPr lang="de-DE" sz="12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... 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A38EEEC-A71F-69A0-EB93-3384A45399C8}"/>
              </a:ext>
            </a:extLst>
          </p:cNvPr>
          <p:cNvSpPr txBox="1">
            <a:spLocks/>
          </p:cNvSpPr>
          <p:nvPr/>
        </p:nvSpPr>
        <p:spPr>
          <a:xfrm>
            <a:off x="8537870" y="4788000"/>
            <a:ext cx="336130" cy="10002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650" kern="1200">
                <a:solidFill>
                  <a:srgbClr val="6C70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88E290-9FF8-5747-8E56-71158957E1C4}" type="slidenum">
              <a:rPr lang="de-DE" smtClean="0">
                <a:solidFill>
                  <a:schemeClr val="bg1"/>
                </a:solidFill>
              </a:rPr>
              <a:pPr/>
              <a:t>8</a:t>
            </a:fld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5A26095B-1C01-A964-46D9-D5D7F3B7AC3A}"/>
              </a:ext>
            </a:extLst>
          </p:cNvPr>
          <p:cNvSpPr txBox="1">
            <a:spLocks/>
          </p:cNvSpPr>
          <p:nvPr/>
        </p:nvSpPr>
        <p:spPr>
          <a:xfrm>
            <a:off x="278092" y="4788000"/>
            <a:ext cx="575691" cy="10002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650" kern="1200">
                <a:solidFill>
                  <a:srgbClr val="6C70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85D51F7B-7C67-A94B-85FE-34534BB2D9C7}" type="datetime1">
              <a:rPr lang="de-DE" smtClean="0">
                <a:solidFill>
                  <a:schemeClr val="bg1"/>
                </a:solidFill>
              </a:rPr>
              <a:pPr algn="l"/>
              <a:t>23.11.2023</a:t>
            </a:fld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A2E5CF2-0B27-2FCC-2B23-5EBBD65285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458209" y="231775"/>
            <a:ext cx="1434964" cy="37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64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1029515-8B1B-4743-37C3-87095C2F56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7BB65D63-5EBB-6FCB-C2AE-AF42D65A48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C094CC05-4617-0DC7-1FC6-83B77F751DDD}"/>
              </a:ext>
            </a:extLst>
          </p:cNvPr>
          <p:cNvSpPr txBox="1"/>
          <p:nvPr/>
        </p:nvSpPr>
        <p:spPr>
          <a:xfrm>
            <a:off x="2572800" y="787023"/>
            <a:ext cx="3998400" cy="485133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de-DE" sz="12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...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 an arc is </a:t>
            </a: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automatically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 guided</a:t>
            </a:r>
            <a:br>
              <a:rPr lang="de-DE" sz="12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de-DE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around</a:t>
            </a:r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</a:rPr>
              <a:t> a </a:t>
            </a:r>
            <a:r>
              <a:rPr lang="de-DE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fixed</a:t>
            </a:r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tube</a:t>
            </a:r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de-DE" sz="120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A38EEEC-A71F-69A0-EB93-3384A45399C8}"/>
              </a:ext>
            </a:extLst>
          </p:cNvPr>
          <p:cNvSpPr txBox="1">
            <a:spLocks/>
          </p:cNvSpPr>
          <p:nvPr/>
        </p:nvSpPr>
        <p:spPr>
          <a:xfrm>
            <a:off x="8537870" y="4788000"/>
            <a:ext cx="336130" cy="10002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650" kern="1200">
                <a:solidFill>
                  <a:srgbClr val="6C70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88E290-9FF8-5747-8E56-71158957E1C4}" type="slidenum">
              <a:rPr lang="de-DE" smtClean="0">
                <a:solidFill>
                  <a:schemeClr val="bg1"/>
                </a:solidFill>
              </a:rPr>
              <a:pPr/>
              <a:t>9</a:t>
            </a:fld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5A26095B-1C01-A964-46D9-D5D7F3B7AC3A}"/>
              </a:ext>
            </a:extLst>
          </p:cNvPr>
          <p:cNvSpPr txBox="1">
            <a:spLocks/>
          </p:cNvSpPr>
          <p:nvPr/>
        </p:nvSpPr>
        <p:spPr>
          <a:xfrm>
            <a:off x="278092" y="4788000"/>
            <a:ext cx="575691" cy="10002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650" kern="1200">
                <a:solidFill>
                  <a:srgbClr val="6C70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85D51F7B-7C67-A94B-85FE-34534BB2D9C7}" type="datetime1">
              <a:rPr lang="de-DE" smtClean="0">
                <a:solidFill>
                  <a:schemeClr val="bg1"/>
                </a:solidFill>
              </a:rPr>
              <a:pPr algn="l"/>
              <a:t>23.11.2023</a:t>
            </a:fld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A2E5CF2-0B27-2FCC-2B23-5EBBD652851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458209" y="231775"/>
            <a:ext cx="1434964" cy="37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1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">
  <a:themeElements>
    <a:clrScheme name="Orbitalum">
      <a:dk1>
        <a:srgbClr val="282828"/>
      </a:dk1>
      <a:lt1>
        <a:srgbClr val="FFFFFF"/>
      </a:lt1>
      <a:dk2>
        <a:srgbClr val="595959"/>
      </a:dk2>
      <a:lt2>
        <a:srgbClr val="E6E6E6"/>
      </a:lt2>
      <a:accent1>
        <a:srgbClr val="243E8C"/>
      </a:accent1>
      <a:accent2>
        <a:srgbClr val="FFFFFF"/>
      </a:accent2>
      <a:accent3>
        <a:srgbClr val="CCCCCC"/>
      </a:accent3>
      <a:accent4>
        <a:srgbClr val="878787"/>
      </a:accent4>
      <a:accent5>
        <a:srgbClr val="243E8C"/>
      </a:accent5>
      <a:accent6>
        <a:srgbClr val="243E8C"/>
      </a:accent6>
      <a:hlink>
        <a:srgbClr val="282828"/>
      </a:hlink>
      <a:folHlink>
        <a:srgbClr val="243E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570</Words>
  <Application>Microsoft Office PowerPoint</Application>
  <PresentationFormat>Bildschirmpräsentation (16:9)</PresentationFormat>
  <Paragraphs>110</Paragraphs>
  <Slides>20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Tina Zeltwanger</dc:creator>
  <cp:lastModifiedBy>Kaiser Laura</cp:lastModifiedBy>
  <cp:revision>63</cp:revision>
  <dcterms:created xsi:type="dcterms:W3CDTF">2023-11-21T10:57:53Z</dcterms:created>
  <dcterms:modified xsi:type="dcterms:W3CDTF">2023-11-23T12:15:20Z</dcterms:modified>
</cp:coreProperties>
</file>