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3" r:id="rId4"/>
    <p:sldId id="264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80" r:id="rId13"/>
    <p:sldId id="258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99" userDrawn="1">
          <p15:clr>
            <a:srgbClr val="A4A3A4"/>
          </p15:clr>
        </p15:guide>
        <p15:guide id="4" pos="5261" userDrawn="1">
          <p15:clr>
            <a:srgbClr val="A4A3A4"/>
          </p15:clr>
        </p15:guide>
        <p15:guide id="5" pos="5602" userDrawn="1">
          <p15:clr>
            <a:srgbClr val="A4A3A4"/>
          </p15:clr>
        </p15:guide>
        <p15:guide id="6" orient="horz" pos="169" userDrawn="1">
          <p15:clr>
            <a:srgbClr val="A4A3A4"/>
          </p15:clr>
        </p15:guide>
        <p15:guide id="7" pos="158" userDrawn="1">
          <p15:clr>
            <a:srgbClr val="A4A3A4"/>
          </p15:clr>
        </p15:guide>
        <p15:guide id="8" orient="horz" pos="3072" userDrawn="1">
          <p15:clr>
            <a:srgbClr val="A4A3A4"/>
          </p15:clr>
        </p15:guide>
        <p15:guide id="9" pos="839" userDrawn="1">
          <p15:clr>
            <a:srgbClr val="A4A3A4"/>
          </p15:clr>
        </p15:guide>
        <p15:guide id="10" orient="horz" pos="2096" userDrawn="1">
          <p15:clr>
            <a:srgbClr val="A4A3A4"/>
          </p15:clr>
        </p15:guide>
        <p15:guide id="11" orient="horz" pos="1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296"/>
  </p:normalViewPr>
  <p:slideViewPr>
    <p:cSldViewPr snapToGrid="0" showGuides="1">
      <p:cViewPr varScale="1">
        <p:scale>
          <a:sx n="213" d="100"/>
          <a:sy n="213" d="100"/>
        </p:scale>
        <p:origin x="300" y="124"/>
      </p:cViewPr>
      <p:guideLst>
        <p:guide orient="horz" pos="1620"/>
        <p:guide pos="2880"/>
        <p:guide pos="499"/>
        <p:guide pos="5261"/>
        <p:guide pos="5602"/>
        <p:guide orient="horz" pos="169"/>
        <p:guide pos="158"/>
        <p:guide orient="horz" pos="3072"/>
        <p:guide pos="839"/>
        <p:guide orient="horz" pos="2096"/>
        <p:guide orient="horz" pos="1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0BF1BE-589E-34CE-C14E-6B643D1D1FB3}"/>
              </a:ext>
            </a:extLst>
          </p:cNvPr>
          <p:cNvSpPr txBox="1">
            <a:spLocks/>
          </p:cNvSpPr>
          <p:nvPr userDrawn="1"/>
        </p:nvSpPr>
        <p:spPr>
          <a:xfrm>
            <a:off x="8537870" y="4788000"/>
            <a:ext cx="336130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50" kern="1200">
                <a:solidFill>
                  <a:srgbClr val="6C70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88E290-9FF8-5747-8E56-71158957E1C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246F718-09D7-426D-7088-12047281745C}"/>
              </a:ext>
            </a:extLst>
          </p:cNvPr>
          <p:cNvSpPr txBox="1">
            <a:spLocks/>
          </p:cNvSpPr>
          <p:nvPr userDrawn="1"/>
        </p:nvSpPr>
        <p:spPr>
          <a:xfrm>
            <a:off x="278092" y="4788000"/>
            <a:ext cx="575691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50" kern="1200">
                <a:solidFill>
                  <a:srgbClr val="6C70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5D51F7B-7C67-A94B-85FE-34534BB2D9C7}" type="datetime1">
              <a:rPr lang="de-DE" smtClean="0"/>
              <a:pPr algn="l"/>
              <a:t>23.11.2023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BEC618-52F8-FC0F-A2FB-7131DE470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208" y="231775"/>
            <a:ext cx="1434967" cy="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52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602" userDrawn="1">
          <p15:clr>
            <a:srgbClr val="FBAE40"/>
          </p15:clr>
        </p15:guide>
        <p15:guide id="4" pos="158" userDrawn="1">
          <p15:clr>
            <a:srgbClr val="FBAE40"/>
          </p15:clr>
        </p15:guide>
        <p15:guide id="5" pos="5261" userDrawn="1">
          <p15:clr>
            <a:srgbClr val="FBAE40"/>
          </p15:clr>
        </p15:guide>
        <p15:guide id="6" pos="499" userDrawn="1">
          <p15:clr>
            <a:srgbClr val="FBAE40"/>
          </p15:clr>
        </p15:guide>
        <p15:guide id="7" orient="horz" pos="169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9" orient="horz" pos="486" userDrawn="1">
          <p15:clr>
            <a:srgbClr val="FBAE40"/>
          </p15:clr>
        </p15:guide>
        <p15:guide id="10" orient="horz" pos="2754" userDrawn="1">
          <p15:clr>
            <a:srgbClr val="FBAE40"/>
          </p15:clr>
        </p15:guide>
        <p15:guide id="11" orient="horz" pos="804" userDrawn="1">
          <p15:clr>
            <a:srgbClr val="FBAE40"/>
          </p15:clr>
        </p15:guide>
        <p15:guide id="12" orient="horz" pos="125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hell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517A484-F693-403E-BD24-88944A4C10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55C921C-942E-8AD0-6A90-714E5277DADB}"/>
              </a:ext>
            </a:extLst>
          </p:cNvPr>
          <p:cNvSpPr txBox="1">
            <a:spLocks/>
          </p:cNvSpPr>
          <p:nvPr userDrawn="1"/>
        </p:nvSpPr>
        <p:spPr>
          <a:xfrm>
            <a:off x="8537870" y="4788000"/>
            <a:ext cx="336130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50" kern="1200">
                <a:solidFill>
                  <a:srgbClr val="6C70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88E290-9FF8-5747-8E56-71158957E1C4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E0FEB-09DA-69CF-8C58-87E2100F1719}"/>
              </a:ext>
            </a:extLst>
          </p:cNvPr>
          <p:cNvSpPr txBox="1">
            <a:spLocks/>
          </p:cNvSpPr>
          <p:nvPr userDrawn="1"/>
        </p:nvSpPr>
        <p:spPr>
          <a:xfrm>
            <a:off x="278092" y="4788000"/>
            <a:ext cx="575691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50" kern="1200">
                <a:solidFill>
                  <a:srgbClr val="6C70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5D51F7B-7C67-A94B-85FE-34534BB2D9C7}" type="datetime1">
              <a:rPr lang="de-DE" smtClean="0">
                <a:solidFill>
                  <a:srgbClr val="282828"/>
                </a:solidFill>
              </a:rPr>
              <a:pPr algn="l"/>
              <a:t>23.11.2023</a:t>
            </a:fld>
            <a:endParaRPr lang="de-DE" dirty="0">
              <a:solidFill>
                <a:srgbClr val="282828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EF1F36-90D9-1F01-C7A0-65F99398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209" y="231775"/>
            <a:ext cx="1434964" cy="3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42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602" userDrawn="1">
          <p15:clr>
            <a:srgbClr val="FBAE40"/>
          </p15:clr>
        </p15:guide>
        <p15:guide id="4" pos="158" userDrawn="1">
          <p15:clr>
            <a:srgbClr val="FBAE40"/>
          </p15:clr>
        </p15:guide>
        <p15:guide id="5" pos="5261" userDrawn="1">
          <p15:clr>
            <a:srgbClr val="FBAE40"/>
          </p15:clr>
        </p15:guide>
        <p15:guide id="6" pos="499" userDrawn="1">
          <p15:clr>
            <a:srgbClr val="FBAE40"/>
          </p15:clr>
        </p15:guide>
        <p15:guide id="7" orient="horz" pos="169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9" orient="horz" pos="486" userDrawn="1">
          <p15:clr>
            <a:srgbClr val="FBAE40"/>
          </p15:clr>
        </p15:guide>
        <p15:guide id="10" orient="horz" pos="27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dunkel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517A484-F693-403E-BD24-88944A4C10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55C921C-942E-8AD0-6A90-714E5277DADB}"/>
              </a:ext>
            </a:extLst>
          </p:cNvPr>
          <p:cNvSpPr txBox="1">
            <a:spLocks/>
          </p:cNvSpPr>
          <p:nvPr userDrawn="1"/>
        </p:nvSpPr>
        <p:spPr>
          <a:xfrm>
            <a:off x="8537870" y="4788000"/>
            <a:ext cx="336130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50" kern="1200">
                <a:solidFill>
                  <a:srgbClr val="6C70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88E290-9FF8-5747-8E56-71158957E1C4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E0FEB-09DA-69CF-8C58-87E2100F1719}"/>
              </a:ext>
            </a:extLst>
          </p:cNvPr>
          <p:cNvSpPr txBox="1">
            <a:spLocks/>
          </p:cNvSpPr>
          <p:nvPr userDrawn="1"/>
        </p:nvSpPr>
        <p:spPr>
          <a:xfrm>
            <a:off x="278092" y="4788000"/>
            <a:ext cx="575691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50" kern="1200">
                <a:solidFill>
                  <a:srgbClr val="6C70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5D51F7B-7C67-A94B-85FE-34534BB2D9C7}" type="datetime1">
              <a:rPr lang="de-DE" smtClean="0">
                <a:solidFill>
                  <a:schemeClr val="bg1"/>
                </a:solidFill>
              </a:rPr>
              <a:pPr algn="l"/>
              <a:t>23.11.2023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EF1F36-90D9-1F01-C7A0-65F99398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211" y="231775"/>
            <a:ext cx="1434960" cy="3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87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602" userDrawn="1">
          <p15:clr>
            <a:srgbClr val="FBAE40"/>
          </p15:clr>
        </p15:guide>
        <p15:guide id="4" pos="158" userDrawn="1">
          <p15:clr>
            <a:srgbClr val="FBAE40"/>
          </p15:clr>
        </p15:guide>
        <p15:guide id="5" pos="5261" userDrawn="1">
          <p15:clr>
            <a:srgbClr val="FBAE40"/>
          </p15:clr>
        </p15:guide>
        <p15:guide id="6" pos="499" userDrawn="1">
          <p15:clr>
            <a:srgbClr val="FBAE40"/>
          </p15:clr>
        </p15:guide>
        <p15:guide id="7" orient="horz" pos="169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9" orient="horz" pos="2754" userDrawn="1">
          <p15:clr>
            <a:srgbClr val="FBAE40"/>
          </p15:clr>
        </p15:guide>
        <p15:guide id="10" orient="horz" pos="48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4318-F7B9-3041-89E7-6430F4CCD5B9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DEB78-D91E-5244-B140-C8C408F24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11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Menschliches Gesicht, Kleidung, Person, Im Haus enthält.&#10;&#10;Automatisch generierte Beschreibung">
            <a:extLst>
              <a:ext uri="{FF2B5EF4-FFF2-40B4-BE49-F238E27FC236}">
                <a16:creationId xmlns:a16="http://schemas.microsoft.com/office/drawing/2014/main" id="{7BB65D63-5EBB-6FCB-C2AE-AF42D65A48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BC2AE0B-3187-DE3F-D167-ECF4319EAE63}"/>
              </a:ext>
            </a:extLst>
          </p:cNvPr>
          <p:cNvSpPr txBox="1"/>
          <p:nvPr/>
        </p:nvSpPr>
        <p:spPr>
          <a:xfrm>
            <a:off x="798660" y="2483974"/>
            <a:ext cx="5870763" cy="1269578"/>
          </a:xfrm>
          <a:prstGeom prst="rect">
            <a:avLst/>
          </a:prstGeom>
          <a:noFill/>
        </p:spPr>
        <p:txBody>
          <a:bodyPr wrap="square" lIns="0" tIns="46800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DE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Essenz des Orbitalschweißens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094CC05-4617-0DC7-1FC6-83B77F751DDD}"/>
              </a:ext>
            </a:extLst>
          </p:cNvPr>
          <p:cNvSpPr txBox="1"/>
          <p:nvPr/>
        </p:nvSpPr>
        <p:spPr>
          <a:xfrm>
            <a:off x="809811" y="3721761"/>
            <a:ext cx="5870763" cy="300467"/>
          </a:xfrm>
          <a:prstGeom prst="rect">
            <a:avLst/>
          </a:prstGeom>
          <a:noFill/>
        </p:spPr>
        <p:txBody>
          <a:bodyPr wrap="square" lIns="0" tIns="468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Welder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automatisiertes Rohrschweißen für alle und überall!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A2E5CF2-0B27-2FCC-2B23-5EBBD65285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209" y="231775"/>
            <a:ext cx="1434964" cy="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9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8082718-4AFE-9ACA-EEB1-8C839CE76E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BB65D63-5EBB-6FCB-C2AE-AF42D65A4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094CC05-4617-0DC7-1FC6-83B77F751DDD}"/>
              </a:ext>
            </a:extLst>
          </p:cNvPr>
          <p:cNvSpPr txBox="1"/>
          <p:nvPr/>
        </p:nvSpPr>
        <p:spPr>
          <a:xfrm>
            <a:off x="6269513" y="3872796"/>
            <a:ext cx="1999200" cy="485133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Das Ergebnis ist eine 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perfekte Rohrverbindung.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38EEEC-A71F-69A0-EB93-3384A45399C8}"/>
              </a:ext>
            </a:extLst>
          </p:cNvPr>
          <p:cNvSpPr txBox="1">
            <a:spLocks/>
          </p:cNvSpPr>
          <p:nvPr/>
        </p:nvSpPr>
        <p:spPr>
          <a:xfrm>
            <a:off x="8537870" y="4788000"/>
            <a:ext cx="336130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50" kern="1200">
                <a:solidFill>
                  <a:srgbClr val="6C70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88E290-9FF8-5747-8E56-71158957E1C4}" type="slidenum">
              <a:rPr lang="de-DE" smtClean="0">
                <a:solidFill>
                  <a:schemeClr val="bg1"/>
                </a:solidFill>
              </a:rPr>
              <a:pPr/>
              <a:t>10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A26095B-1C01-A964-46D9-D5D7F3B7AC3A}"/>
              </a:ext>
            </a:extLst>
          </p:cNvPr>
          <p:cNvSpPr txBox="1">
            <a:spLocks/>
          </p:cNvSpPr>
          <p:nvPr/>
        </p:nvSpPr>
        <p:spPr>
          <a:xfrm>
            <a:off x="278092" y="4788000"/>
            <a:ext cx="575691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50" kern="1200">
                <a:solidFill>
                  <a:srgbClr val="6C70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5D51F7B-7C67-A94B-85FE-34534BB2D9C7}" type="datetime1">
              <a:rPr lang="de-DE" smtClean="0">
                <a:solidFill>
                  <a:schemeClr val="bg1"/>
                </a:solidFill>
              </a:rPr>
              <a:pPr algn="l"/>
              <a:t>23.11.2023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A2E5CF2-0B27-2FCC-2B23-5EBBD65285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209" y="231775"/>
            <a:ext cx="1434964" cy="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C29DC0C-AB80-E71B-D4F5-4ED9A3D8FD5C}"/>
              </a:ext>
            </a:extLst>
          </p:cNvPr>
          <p:cNvSpPr txBox="1"/>
          <p:nvPr/>
        </p:nvSpPr>
        <p:spPr>
          <a:xfrm>
            <a:off x="792165" y="1556087"/>
            <a:ext cx="7559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effectLst/>
                <a:latin typeface="Arial" panose="020B0604020202020204" pitchFamily="34" charset="0"/>
              </a:rPr>
              <a:t>Das Orbitalschweißen ist in vielen </a:t>
            </a:r>
          </a:p>
          <a:p>
            <a:pPr algn="ctr"/>
            <a:r>
              <a:rPr lang="de-DE" sz="3000" dirty="0">
                <a:effectLst/>
                <a:latin typeface="Arial" panose="020B0604020202020204" pitchFamily="34" charset="0"/>
              </a:rPr>
              <a:t>Branchen nicht mehr wegzudenken.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6B245DF-B36B-23EA-00FA-9F389C925B63}"/>
              </a:ext>
            </a:extLst>
          </p:cNvPr>
          <p:cNvSpPr txBox="1"/>
          <p:nvPr/>
        </p:nvSpPr>
        <p:spPr>
          <a:xfrm>
            <a:off x="1636620" y="2862466"/>
            <a:ext cx="5870763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Wir zeigen dir die Vorteile, die Du durch die </a:t>
            </a:r>
          </a:p>
          <a:p>
            <a:pPr algn="ctr">
              <a:lnSpc>
                <a:spcPct val="125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moderne Orbitalschweißtechnik erhältst.</a:t>
            </a:r>
          </a:p>
        </p:txBody>
      </p:sp>
    </p:spTree>
    <p:extLst>
      <p:ext uri="{BB962C8B-B14F-4D97-AF65-F5344CB8AC3E}">
        <p14:creationId xmlns:p14="http://schemas.microsoft.com/office/powerpoint/2010/main" val="6254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C29DC0C-AB80-E71B-D4F5-4ED9A3D8FD5C}"/>
              </a:ext>
            </a:extLst>
          </p:cNvPr>
          <p:cNvSpPr txBox="1"/>
          <p:nvPr/>
        </p:nvSpPr>
        <p:spPr>
          <a:xfrm>
            <a:off x="792165" y="-2188781"/>
            <a:ext cx="7559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effectLst/>
                <a:latin typeface="Arial" panose="020B0604020202020204" pitchFamily="34" charset="0"/>
              </a:rPr>
              <a:t>Das Orbitalschweißen ist in vielen </a:t>
            </a:r>
          </a:p>
          <a:p>
            <a:pPr algn="ctr"/>
            <a:r>
              <a:rPr lang="de-DE" sz="3000" dirty="0">
                <a:effectLst/>
                <a:latin typeface="Arial" panose="020B0604020202020204" pitchFamily="34" charset="0"/>
              </a:rPr>
              <a:t>Branchen nicht mehr wegzudenken.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6B245DF-B36B-23EA-00FA-9F389C925B63}"/>
              </a:ext>
            </a:extLst>
          </p:cNvPr>
          <p:cNvSpPr txBox="1"/>
          <p:nvPr/>
        </p:nvSpPr>
        <p:spPr>
          <a:xfrm>
            <a:off x="1636620" y="-882402"/>
            <a:ext cx="5870763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Wir zeigen dir die Vorteile, die Du durch die </a:t>
            </a:r>
          </a:p>
          <a:p>
            <a:pPr algn="ctr">
              <a:lnSpc>
                <a:spcPct val="125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moderne Orbitalschweißtechnik erhältst.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511EE6-C74D-DC8F-8E5B-C55A7989EBEC}"/>
              </a:ext>
            </a:extLst>
          </p:cNvPr>
          <p:cNvSpPr txBox="1"/>
          <p:nvPr/>
        </p:nvSpPr>
        <p:spPr>
          <a:xfrm>
            <a:off x="683677" y="2862466"/>
            <a:ext cx="1405697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Hohe Qualität der 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Schweißnähte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68533A-6FE4-BFE9-453B-8C029B0D3E43}"/>
              </a:ext>
            </a:extLst>
          </p:cNvPr>
          <p:cNvSpPr txBox="1"/>
          <p:nvPr/>
        </p:nvSpPr>
        <p:spPr>
          <a:xfrm>
            <a:off x="2206958" y="2862466"/>
            <a:ext cx="1542283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Hohe Reproduzier-barkeit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4C6E5F8-67A7-2F2E-1BD4-8E4FFBCBA9E7}"/>
              </a:ext>
            </a:extLst>
          </p:cNvPr>
          <p:cNvSpPr txBox="1"/>
          <p:nvPr/>
        </p:nvSpPr>
        <p:spPr>
          <a:xfrm>
            <a:off x="3876327" y="2862466"/>
            <a:ext cx="1401048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Effektive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Zeitersparnis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740BA4-B845-1E52-D8C4-727BB534B47A}"/>
              </a:ext>
            </a:extLst>
          </p:cNvPr>
          <p:cNvSpPr txBox="1"/>
          <p:nvPr/>
        </p:nvSpPr>
        <p:spPr>
          <a:xfrm>
            <a:off x="5473394" y="2862466"/>
            <a:ext cx="1401048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Ergonomisches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5EDD5D-5EAC-7EDC-577C-20928CD11200}"/>
              </a:ext>
            </a:extLst>
          </p:cNvPr>
          <p:cNvSpPr txBox="1"/>
          <p:nvPr/>
        </p:nvSpPr>
        <p:spPr>
          <a:xfrm>
            <a:off x="7214192" y="2862466"/>
            <a:ext cx="1123290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Einfache 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Anwendung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38515F-7A96-0DF9-631D-50FFC19955A0}"/>
              </a:ext>
            </a:extLst>
          </p:cNvPr>
          <p:cNvSpPr/>
          <p:nvPr/>
        </p:nvSpPr>
        <p:spPr>
          <a:xfrm>
            <a:off x="808201" y="1504975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CAC82F-C90F-8428-F488-E75B07617916}"/>
              </a:ext>
            </a:extLst>
          </p:cNvPr>
          <p:cNvSpPr/>
          <p:nvPr/>
        </p:nvSpPr>
        <p:spPr>
          <a:xfrm>
            <a:off x="2402100" y="1504975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9F830A-2FBF-2017-0FB3-BF96BA83D0A7}"/>
              </a:ext>
            </a:extLst>
          </p:cNvPr>
          <p:cNvSpPr/>
          <p:nvPr/>
        </p:nvSpPr>
        <p:spPr>
          <a:xfrm>
            <a:off x="3996000" y="1504975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61DC8A-FF3C-5EDE-6D42-DFF8FBC311D5}"/>
              </a:ext>
            </a:extLst>
          </p:cNvPr>
          <p:cNvSpPr/>
          <p:nvPr/>
        </p:nvSpPr>
        <p:spPr>
          <a:xfrm>
            <a:off x="5597918" y="1504975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57327E-7B63-ADA2-70D6-B3494499C35D}"/>
              </a:ext>
            </a:extLst>
          </p:cNvPr>
          <p:cNvSpPr/>
          <p:nvPr/>
        </p:nvSpPr>
        <p:spPr>
          <a:xfrm>
            <a:off x="7199837" y="1504975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7568629-5D80-F255-3265-662F3D0CD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231" y="1742751"/>
            <a:ext cx="497941" cy="67644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D11F1E2-B87A-FF82-508A-D0B90EFA4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41550" y="1749036"/>
            <a:ext cx="673100" cy="66387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5A2B2EC-EC09-BE6C-B571-087AE4035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170135" y="1758439"/>
            <a:ext cx="673100" cy="62132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B0EB426-2A27-9C96-206B-260083749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91499" y="1770314"/>
            <a:ext cx="564839" cy="62132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5156EF0-9FC8-C722-E052-C49506F9B8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574327" y="1770314"/>
            <a:ext cx="403020" cy="621323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DEEF7E8E-7701-923F-B89A-DCBB970357E1}"/>
              </a:ext>
            </a:extLst>
          </p:cNvPr>
          <p:cNvSpPr txBox="1"/>
          <p:nvPr/>
        </p:nvSpPr>
        <p:spPr>
          <a:xfrm>
            <a:off x="250825" y="266510"/>
            <a:ext cx="4321175" cy="355203"/>
          </a:xfrm>
          <a:prstGeom prst="rect">
            <a:avLst/>
          </a:prstGeom>
          <a:noFill/>
        </p:spPr>
        <p:txBody>
          <a:bodyPr wrap="square" lIns="0" tIns="90000" bIns="9000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000" spc="100" dirty="0">
                <a:latin typeface="Arial" panose="020B0604020202020204" pitchFamily="34" charset="0"/>
                <a:cs typeface="Arial" panose="020B0604020202020204" pitchFamily="34" charset="0"/>
              </a:rPr>
              <a:t>DEINE VORTEILE</a:t>
            </a:r>
          </a:p>
        </p:txBody>
      </p:sp>
    </p:spTree>
    <p:extLst>
      <p:ext uri="{BB962C8B-B14F-4D97-AF65-F5344CB8AC3E}">
        <p14:creationId xmlns:p14="http://schemas.microsoft.com/office/powerpoint/2010/main" val="538226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B68B9F-DBC2-09F9-7283-5B67E79B85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5608"/>
          <a:stretch/>
        </p:blipFill>
        <p:spPr>
          <a:xfrm>
            <a:off x="2676942" y="703136"/>
            <a:ext cx="6467058" cy="417366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8C0EE44-5874-B73A-05D2-74B9FC0BBF28}"/>
              </a:ext>
            </a:extLst>
          </p:cNvPr>
          <p:cNvSpPr txBox="1"/>
          <p:nvPr/>
        </p:nvSpPr>
        <p:spPr>
          <a:xfrm>
            <a:off x="792163" y="1276350"/>
            <a:ext cx="5870763" cy="63478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de-DE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Welder</a:t>
            </a:r>
            <a:endParaRPr lang="de-DE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F66785-D899-4764-E48B-5A064D1678C2}"/>
              </a:ext>
            </a:extLst>
          </p:cNvPr>
          <p:cNvSpPr txBox="1"/>
          <p:nvPr/>
        </p:nvSpPr>
        <p:spPr>
          <a:xfrm>
            <a:off x="792163" y="1889670"/>
            <a:ext cx="3748841" cy="678712"/>
          </a:xfrm>
          <a:prstGeom prst="rect">
            <a:avLst/>
          </a:prstGeom>
          <a:noFill/>
        </p:spPr>
        <p:txBody>
          <a:bodyPr wrap="square" lIns="0" tIns="468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Dein kostengünstiger Einstieg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ins Orbitalschweißen. </a:t>
            </a:r>
          </a:p>
        </p:txBody>
      </p:sp>
    </p:spTree>
    <p:extLst>
      <p:ext uri="{BB962C8B-B14F-4D97-AF65-F5344CB8AC3E}">
        <p14:creationId xmlns:p14="http://schemas.microsoft.com/office/powerpoint/2010/main" val="318615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3D9ADD7-2590-7524-D8C3-19C6B9150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6942" y="703137"/>
            <a:ext cx="6467058" cy="395201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8C0EE44-5874-B73A-05D2-74B9FC0BBF28}"/>
              </a:ext>
            </a:extLst>
          </p:cNvPr>
          <p:cNvSpPr txBox="1"/>
          <p:nvPr/>
        </p:nvSpPr>
        <p:spPr>
          <a:xfrm>
            <a:off x="793902" y="1275779"/>
            <a:ext cx="5870763" cy="53860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Leicht und Robust –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Deine körperliche Entlastung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F66785-D899-4764-E48B-5A064D1678C2}"/>
              </a:ext>
            </a:extLst>
          </p:cNvPr>
          <p:cNvSpPr txBox="1"/>
          <p:nvPr/>
        </p:nvSpPr>
        <p:spPr>
          <a:xfrm>
            <a:off x="808296" y="1889670"/>
            <a:ext cx="3788890" cy="2128981"/>
          </a:xfrm>
          <a:prstGeom prst="rect">
            <a:avLst/>
          </a:prstGeom>
          <a:noFill/>
        </p:spPr>
        <p:txBody>
          <a:bodyPr wrap="square" lIns="0" tIns="468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200" dirty="0">
                <a:effectLst/>
                <a:latin typeface="Arial" panose="020B0604020202020204" pitchFamily="34" charset="0"/>
              </a:rPr>
              <a:t>Der Mobile </a:t>
            </a:r>
            <a:r>
              <a:rPr lang="de-DE" sz="1200" dirty="0" err="1">
                <a:effectLst/>
                <a:latin typeface="Arial" panose="020B0604020202020204" pitchFamily="34" charset="0"/>
              </a:rPr>
              <a:t>Welder</a:t>
            </a:r>
            <a:r>
              <a:rPr lang="de-DE" sz="1200" dirty="0">
                <a:effectLst/>
                <a:latin typeface="Arial" panose="020B0604020202020204" pitchFamily="34" charset="0"/>
              </a:rPr>
              <a:t> sorgt für körperliche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Entlastung bei deiner täglichen Arbeit, ohne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dich in deinen Fähigkeiten einzuschränken. </a:t>
            </a:r>
          </a:p>
          <a:p>
            <a:pPr>
              <a:lnSpc>
                <a:spcPct val="125000"/>
              </a:lnSpc>
            </a:pPr>
            <a:endParaRPr lang="de-DE" sz="1200" dirty="0">
              <a:effectLst/>
              <a:latin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effectLst/>
                <a:latin typeface="Arial" panose="020B0604020202020204" pitchFamily="34" charset="0"/>
              </a:rPr>
              <a:t>Perfekt für den mobilen Einsatz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endParaRPr lang="de-DE" sz="600" dirty="0">
              <a:effectLst/>
              <a:latin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effectLst/>
                <a:latin typeface="Arial" panose="020B0604020202020204" pitchFamily="34" charset="0"/>
              </a:rPr>
              <a:t>Tragegriff und Schultergurt zum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einfachen Tragen mit einer Hand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endParaRPr lang="de-DE" sz="500" dirty="0">
              <a:effectLst/>
              <a:latin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effectLst/>
                <a:latin typeface="Arial" panose="020B0604020202020204" pitchFamily="34" charset="0"/>
              </a:rPr>
              <a:t>Gewicht: ca. 15 kg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BE50CB-6CF1-CF70-2A38-B3CED867ED55}"/>
              </a:ext>
            </a:extLst>
          </p:cNvPr>
          <p:cNvSpPr txBox="1"/>
          <p:nvPr/>
        </p:nvSpPr>
        <p:spPr>
          <a:xfrm>
            <a:off x="250825" y="266510"/>
            <a:ext cx="4321175" cy="355203"/>
          </a:xfrm>
          <a:prstGeom prst="rect">
            <a:avLst/>
          </a:prstGeom>
          <a:noFill/>
        </p:spPr>
        <p:txBody>
          <a:bodyPr wrap="square" lIns="0" tIns="90000" bIns="9000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000" spc="100" dirty="0">
                <a:latin typeface="Arial" panose="020B0604020202020204" pitchFamily="34" charset="0"/>
                <a:cs typeface="Arial" panose="020B0604020202020204" pitchFamily="34" charset="0"/>
              </a:rPr>
              <a:t>MOBILE WELDER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77645C6-DCE0-A74E-A4BB-B33846DC08B2}"/>
              </a:ext>
            </a:extLst>
          </p:cNvPr>
          <p:cNvGrpSpPr/>
          <p:nvPr/>
        </p:nvGrpSpPr>
        <p:grpSpPr>
          <a:xfrm>
            <a:off x="6479314" y="981156"/>
            <a:ext cx="992718" cy="206984"/>
            <a:chOff x="4735156" y="564540"/>
            <a:chExt cx="992718" cy="206984"/>
          </a:xfrm>
        </p:grpSpPr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518EA25E-9BE6-1744-0C13-215EA0F3422D}"/>
                </a:ext>
              </a:extLst>
            </p:cNvPr>
            <p:cNvSpPr/>
            <p:nvPr/>
          </p:nvSpPr>
          <p:spPr>
            <a:xfrm rot="16200000">
              <a:off x="5146544" y="190194"/>
              <a:ext cx="206984" cy="95567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  <a:effectLst>
              <a:outerShdw blurRad="127000" sx="107000" sy="107000" algn="ctr" rotWithShape="0">
                <a:prstClr val="black">
                  <a:alpha val="1036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F02F88-5C92-A5AB-7F9A-DBE53EB0A1F4}"/>
                </a:ext>
              </a:extLst>
            </p:cNvPr>
            <p:cNvSpPr/>
            <p:nvPr/>
          </p:nvSpPr>
          <p:spPr>
            <a:xfrm>
              <a:off x="4735156" y="626757"/>
              <a:ext cx="82550" cy="825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5DED29E-BA37-6CE0-59A1-4EF9676725FE}"/>
                </a:ext>
              </a:extLst>
            </p:cNvPr>
            <p:cNvSpPr txBox="1"/>
            <p:nvPr/>
          </p:nvSpPr>
          <p:spPr>
            <a:xfrm>
              <a:off x="4835502" y="571808"/>
              <a:ext cx="876497" cy="190240"/>
            </a:xfrm>
            <a:prstGeom prst="rect">
              <a:avLst/>
            </a:prstGeom>
            <a:noFill/>
          </p:spPr>
          <p:txBody>
            <a:bodyPr wrap="square" tIns="18000" bIns="18000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Schultergurt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179FC81-A904-7B13-B909-293D5DB710ED}"/>
              </a:ext>
            </a:extLst>
          </p:cNvPr>
          <p:cNvGrpSpPr/>
          <p:nvPr/>
        </p:nvGrpSpPr>
        <p:grpSpPr>
          <a:xfrm>
            <a:off x="6164610" y="1995488"/>
            <a:ext cx="830099" cy="206984"/>
            <a:chOff x="4735156" y="564540"/>
            <a:chExt cx="830099" cy="206984"/>
          </a:xfrm>
        </p:grpSpPr>
        <p:sp>
          <p:nvSpPr>
            <p:cNvPr id="13" name="Abgerundetes Rechteck 7">
              <a:extLst>
                <a:ext uri="{FF2B5EF4-FFF2-40B4-BE49-F238E27FC236}">
                  <a16:creationId xmlns:a16="http://schemas.microsoft.com/office/drawing/2014/main" id="{9AE4E111-99AE-A414-E6E4-0B8122A1364F}"/>
                </a:ext>
              </a:extLst>
            </p:cNvPr>
            <p:cNvSpPr/>
            <p:nvPr/>
          </p:nvSpPr>
          <p:spPr>
            <a:xfrm rot="16200000">
              <a:off x="5065235" y="271503"/>
              <a:ext cx="206984" cy="7930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  <a:effectLst>
              <a:outerShdw blurRad="127000" sx="107000" sy="107000" algn="ctr" rotWithShape="0">
                <a:prstClr val="black">
                  <a:alpha val="1036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831A45-242F-1F8D-C0E7-8ABD6E6734DE}"/>
                </a:ext>
              </a:extLst>
            </p:cNvPr>
            <p:cNvSpPr/>
            <p:nvPr/>
          </p:nvSpPr>
          <p:spPr>
            <a:xfrm>
              <a:off x="4735156" y="626757"/>
              <a:ext cx="82550" cy="825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88B603B-DF2D-BE37-3F75-6254A9B47753}"/>
                </a:ext>
              </a:extLst>
            </p:cNvPr>
            <p:cNvSpPr txBox="1"/>
            <p:nvPr/>
          </p:nvSpPr>
          <p:spPr>
            <a:xfrm>
              <a:off x="4835502" y="571808"/>
              <a:ext cx="729753" cy="190240"/>
            </a:xfrm>
            <a:prstGeom prst="rect">
              <a:avLst/>
            </a:prstGeom>
            <a:noFill/>
          </p:spPr>
          <p:txBody>
            <a:bodyPr wrap="square" tIns="18000" bIns="18000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Tragegriff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24C056B-3E11-F1CC-A4A3-9F6221C1A8B5}"/>
              </a:ext>
            </a:extLst>
          </p:cNvPr>
          <p:cNvGrpSpPr/>
          <p:nvPr/>
        </p:nvGrpSpPr>
        <p:grpSpPr>
          <a:xfrm>
            <a:off x="4971776" y="3051556"/>
            <a:ext cx="1229878" cy="206984"/>
            <a:chOff x="4735156" y="564540"/>
            <a:chExt cx="1229878" cy="206984"/>
          </a:xfrm>
        </p:grpSpPr>
        <p:sp>
          <p:nvSpPr>
            <p:cNvPr id="17" name="Abgerundetes Rechteck 7">
              <a:extLst>
                <a:ext uri="{FF2B5EF4-FFF2-40B4-BE49-F238E27FC236}">
                  <a16:creationId xmlns:a16="http://schemas.microsoft.com/office/drawing/2014/main" id="{7F53F0CA-086F-8510-CF7D-2A971DED0A9A}"/>
                </a:ext>
              </a:extLst>
            </p:cNvPr>
            <p:cNvSpPr/>
            <p:nvPr/>
          </p:nvSpPr>
          <p:spPr>
            <a:xfrm rot="16200000">
              <a:off x="5265125" y="71615"/>
              <a:ext cx="206984" cy="119283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  <a:effectLst>
              <a:outerShdw blurRad="127000" sx="107000" sy="107000" algn="ctr" rotWithShape="0">
                <a:prstClr val="black">
                  <a:alpha val="1036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D7000C-8140-4AAD-7C55-39889C13EAF0}"/>
                </a:ext>
              </a:extLst>
            </p:cNvPr>
            <p:cNvSpPr/>
            <p:nvPr/>
          </p:nvSpPr>
          <p:spPr>
            <a:xfrm>
              <a:off x="4735156" y="626757"/>
              <a:ext cx="82550" cy="825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2944B00-4BAB-55F6-19E8-59C70FEB0938}"/>
                </a:ext>
              </a:extLst>
            </p:cNvPr>
            <p:cNvSpPr txBox="1"/>
            <p:nvPr/>
          </p:nvSpPr>
          <p:spPr>
            <a:xfrm>
              <a:off x="4835502" y="571808"/>
              <a:ext cx="1129530" cy="190240"/>
            </a:xfrm>
            <a:prstGeom prst="rect">
              <a:avLst/>
            </a:prstGeom>
            <a:noFill/>
          </p:spPr>
          <p:txBody>
            <a:bodyPr wrap="square" tIns="18000" bIns="18000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Frontabdeckung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8BC9391-F866-4D36-E54F-60DD857C94AB}"/>
              </a:ext>
            </a:extLst>
          </p:cNvPr>
          <p:cNvGrpSpPr/>
          <p:nvPr/>
        </p:nvGrpSpPr>
        <p:grpSpPr>
          <a:xfrm>
            <a:off x="5888923" y="3706902"/>
            <a:ext cx="1436516" cy="206984"/>
            <a:chOff x="4735156" y="564540"/>
            <a:chExt cx="1436516" cy="206984"/>
          </a:xfrm>
        </p:grpSpPr>
        <p:sp>
          <p:nvSpPr>
            <p:cNvPr id="21" name="Abgerundetes Rechteck 7">
              <a:extLst>
                <a:ext uri="{FF2B5EF4-FFF2-40B4-BE49-F238E27FC236}">
                  <a16:creationId xmlns:a16="http://schemas.microsoft.com/office/drawing/2014/main" id="{14932009-9BE5-BB8E-7194-6C937E2FF808}"/>
                </a:ext>
              </a:extLst>
            </p:cNvPr>
            <p:cNvSpPr/>
            <p:nvPr/>
          </p:nvSpPr>
          <p:spPr>
            <a:xfrm rot="16200000">
              <a:off x="5368444" y="-31704"/>
              <a:ext cx="206984" cy="13994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  <a:effectLst>
              <a:outerShdw blurRad="127000" sx="107000" sy="107000" algn="ctr" rotWithShape="0">
                <a:prstClr val="black">
                  <a:alpha val="1036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EDEC893-C733-27FA-1840-EB7A580834A2}"/>
                </a:ext>
              </a:extLst>
            </p:cNvPr>
            <p:cNvSpPr/>
            <p:nvPr/>
          </p:nvSpPr>
          <p:spPr>
            <a:xfrm>
              <a:off x="4735156" y="626757"/>
              <a:ext cx="82550" cy="825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6F4ACEE8-2645-1289-44C4-68AFC4541719}"/>
                </a:ext>
              </a:extLst>
            </p:cNvPr>
            <p:cNvSpPr txBox="1"/>
            <p:nvPr/>
          </p:nvSpPr>
          <p:spPr>
            <a:xfrm>
              <a:off x="4835501" y="571808"/>
              <a:ext cx="1336171" cy="190240"/>
            </a:xfrm>
            <a:prstGeom prst="rect">
              <a:avLst/>
            </a:prstGeom>
            <a:noFill/>
          </p:spPr>
          <p:txBody>
            <a:bodyPr wrap="square" tIns="18000" bIns="18000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Stoßschutzelemente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2972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4F81087-0737-70ED-237D-75B67D3815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6942" y="703137"/>
            <a:ext cx="6467058" cy="395201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ACE5D7-E8E8-46F2-0DAF-53E3B4C583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8711" y="695118"/>
            <a:ext cx="7190239" cy="404621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7BE50CB-6CF1-CF70-2A38-B3CED867ED55}"/>
              </a:ext>
            </a:extLst>
          </p:cNvPr>
          <p:cNvSpPr txBox="1"/>
          <p:nvPr/>
        </p:nvSpPr>
        <p:spPr>
          <a:xfrm>
            <a:off x="250825" y="266510"/>
            <a:ext cx="4321175" cy="355203"/>
          </a:xfrm>
          <a:prstGeom prst="rect">
            <a:avLst/>
          </a:prstGeom>
          <a:noFill/>
        </p:spPr>
        <p:txBody>
          <a:bodyPr wrap="square" lIns="0" tIns="90000" bIns="9000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000" spc="100" dirty="0">
                <a:latin typeface="Arial" panose="020B0604020202020204" pitchFamily="34" charset="0"/>
                <a:cs typeface="Arial" panose="020B0604020202020204" pitchFamily="34" charset="0"/>
              </a:rPr>
              <a:t>MOBILE WELDER</a:t>
            </a:r>
          </a:p>
        </p:txBody>
      </p:sp>
      <p:pic>
        <p:nvPicPr>
          <p:cNvPr id="15" name="Grafik 14" descr="Ein Bild, das Elektronik, Kamera, Fernbedienung, Design enthält.&#10;&#10;Automatisch generierte Beschreibung">
            <a:extLst>
              <a:ext uri="{FF2B5EF4-FFF2-40B4-BE49-F238E27FC236}">
                <a16:creationId xmlns:a16="http://schemas.microsoft.com/office/drawing/2014/main" id="{CFB801B4-EC82-7F93-8CF2-C465421593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638" y="769389"/>
            <a:ext cx="6170362" cy="3988333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9198BD2-C6AE-5D92-7D2E-0A05DB0B6A63}"/>
              </a:ext>
            </a:extLst>
          </p:cNvPr>
          <p:cNvGrpSpPr/>
          <p:nvPr/>
        </p:nvGrpSpPr>
        <p:grpSpPr>
          <a:xfrm>
            <a:off x="6994709" y="2426326"/>
            <a:ext cx="1029760" cy="206984"/>
            <a:chOff x="4735156" y="564540"/>
            <a:chExt cx="1029760" cy="206984"/>
          </a:xfrm>
        </p:grpSpPr>
        <p:sp>
          <p:nvSpPr>
            <p:cNvPr id="17" name="Abgerundetes Rechteck 7">
              <a:extLst>
                <a:ext uri="{FF2B5EF4-FFF2-40B4-BE49-F238E27FC236}">
                  <a16:creationId xmlns:a16="http://schemas.microsoft.com/office/drawing/2014/main" id="{3C6070F6-DCE6-D5BB-DB75-D8DBF8E3329A}"/>
                </a:ext>
              </a:extLst>
            </p:cNvPr>
            <p:cNvSpPr/>
            <p:nvPr/>
          </p:nvSpPr>
          <p:spPr>
            <a:xfrm rot="16200000">
              <a:off x="5165065" y="171673"/>
              <a:ext cx="206984" cy="9927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  <a:effectLst>
              <a:outerShdw blurRad="127000" sx="107000" sy="107000" algn="ctr" rotWithShape="0">
                <a:prstClr val="black">
                  <a:alpha val="1036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CC9E8A-AB9A-50FD-7155-198E1A2B4AEB}"/>
                </a:ext>
              </a:extLst>
            </p:cNvPr>
            <p:cNvSpPr/>
            <p:nvPr/>
          </p:nvSpPr>
          <p:spPr>
            <a:xfrm>
              <a:off x="4735156" y="626757"/>
              <a:ext cx="82550" cy="825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D9F7DAD-C792-4AF8-44A4-986D6B09302A}"/>
                </a:ext>
              </a:extLst>
            </p:cNvPr>
            <p:cNvSpPr txBox="1"/>
            <p:nvPr/>
          </p:nvSpPr>
          <p:spPr>
            <a:xfrm>
              <a:off x="4835502" y="571808"/>
              <a:ext cx="929414" cy="190240"/>
            </a:xfrm>
            <a:prstGeom prst="rect">
              <a:avLst/>
            </a:prstGeom>
            <a:noFill/>
          </p:spPr>
          <p:txBody>
            <a:bodyPr wrap="square" tIns="18000" bIns="18000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Touchdisplay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43B2494-14EB-E9E1-2301-4A48F7C6A5D6}"/>
              </a:ext>
            </a:extLst>
          </p:cNvPr>
          <p:cNvGrpSpPr/>
          <p:nvPr/>
        </p:nvGrpSpPr>
        <p:grpSpPr>
          <a:xfrm>
            <a:off x="6717059" y="3353931"/>
            <a:ext cx="914444" cy="206984"/>
            <a:chOff x="4735156" y="564540"/>
            <a:chExt cx="914444" cy="206984"/>
          </a:xfrm>
        </p:grpSpPr>
        <p:sp>
          <p:nvSpPr>
            <p:cNvPr id="29" name="Abgerundetes Rechteck 7">
              <a:extLst>
                <a:ext uri="{FF2B5EF4-FFF2-40B4-BE49-F238E27FC236}">
                  <a16:creationId xmlns:a16="http://schemas.microsoft.com/office/drawing/2014/main" id="{3D242BA7-DDD8-74EC-413D-145530845357}"/>
                </a:ext>
              </a:extLst>
            </p:cNvPr>
            <p:cNvSpPr/>
            <p:nvPr/>
          </p:nvSpPr>
          <p:spPr>
            <a:xfrm rot="16200000">
              <a:off x="5107408" y="229332"/>
              <a:ext cx="206984" cy="877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  <a:effectLst>
              <a:outerShdw blurRad="127000" sx="107000" sy="107000" algn="ctr" rotWithShape="0">
                <a:prstClr val="black">
                  <a:alpha val="1036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031CF27-6C1A-7992-B9D7-62DC305309B4}"/>
                </a:ext>
              </a:extLst>
            </p:cNvPr>
            <p:cNvSpPr/>
            <p:nvPr/>
          </p:nvSpPr>
          <p:spPr>
            <a:xfrm>
              <a:off x="4735156" y="626757"/>
              <a:ext cx="82550" cy="825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7D0F9F6-3F7C-9D3B-1A2D-C8CC12986CD8}"/>
                </a:ext>
              </a:extLst>
            </p:cNvPr>
            <p:cNvSpPr txBox="1"/>
            <p:nvPr/>
          </p:nvSpPr>
          <p:spPr>
            <a:xfrm>
              <a:off x="4835502" y="571808"/>
              <a:ext cx="814098" cy="190240"/>
            </a:xfrm>
            <a:prstGeom prst="rect">
              <a:avLst/>
            </a:prstGeom>
            <a:noFill/>
          </p:spPr>
          <p:txBody>
            <a:bodyPr wrap="square" tIns="18000" bIns="18000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Drehsteller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551130D-6838-D54A-7460-0D414FE85CDD}"/>
              </a:ext>
            </a:extLst>
          </p:cNvPr>
          <p:cNvGrpSpPr/>
          <p:nvPr/>
        </p:nvGrpSpPr>
        <p:grpSpPr>
          <a:xfrm>
            <a:off x="5926445" y="2911760"/>
            <a:ext cx="1476439" cy="206984"/>
            <a:chOff x="4735156" y="564540"/>
            <a:chExt cx="1476439" cy="206984"/>
          </a:xfrm>
        </p:grpSpPr>
        <p:sp>
          <p:nvSpPr>
            <p:cNvPr id="33" name="Abgerundetes Rechteck 7">
              <a:extLst>
                <a:ext uri="{FF2B5EF4-FFF2-40B4-BE49-F238E27FC236}">
                  <a16:creationId xmlns:a16="http://schemas.microsoft.com/office/drawing/2014/main" id="{2E87A5E7-EAF9-CD3F-19CA-67CCA478DE7C}"/>
                </a:ext>
              </a:extLst>
            </p:cNvPr>
            <p:cNvSpPr/>
            <p:nvPr/>
          </p:nvSpPr>
          <p:spPr>
            <a:xfrm rot="16200000">
              <a:off x="5388405" y="-51666"/>
              <a:ext cx="206984" cy="14393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</a:ln>
            <a:effectLst>
              <a:outerShdw blurRad="127000" sx="107000" sy="107000" algn="ctr" rotWithShape="0">
                <a:prstClr val="black">
                  <a:alpha val="1036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8DEA62F-956F-5572-3F97-E3DD7FD97E01}"/>
                </a:ext>
              </a:extLst>
            </p:cNvPr>
            <p:cNvSpPr/>
            <p:nvPr/>
          </p:nvSpPr>
          <p:spPr>
            <a:xfrm>
              <a:off x="4735156" y="626757"/>
              <a:ext cx="82550" cy="825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F258A93C-B114-4177-4030-D2EFC4DC71E6}"/>
                </a:ext>
              </a:extLst>
            </p:cNvPr>
            <p:cNvSpPr txBox="1"/>
            <p:nvPr/>
          </p:nvSpPr>
          <p:spPr>
            <a:xfrm>
              <a:off x="4835502" y="571808"/>
              <a:ext cx="1376090" cy="190240"/>
            </a:xfrm>
            <a:prstGeom prst="rect">
              <a:avLst/>
            </a:prstGeom>
            <a:noFill/>
          </p:spPr>
          <p:txBody>
            <a:bodyPr wrap="square" tIns="18000" bIns="18000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Autoprogrammierung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38C0EE44-5874-B73A-05D2-74B9FC0BBF28}"/>
              </a:ext>
            </a:extLst>
          </p:cNvPr>
          <p:cNvSpPr txBox="1"/>
          <p:nvPr/>
        </p:nvSpPr>
        <p:spPr>
          <a:xfrm>
            <a:off x="793902" y="1275779"/>
            <a:ext cx="5870763" cy="53860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Einfache Bedienung –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Benutzerfreundlichkeit neu definiert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F66785-D899-4764-E48B-5A064D1678C2}"/>
              </a:ext>
            </a:extLst>
          </p:cNvPr>
          <p:cNvSpPr txBox="1"/>
          <p:nvPr/>
        </p:nvSpPr>
        <p:spPr>
          <a:xfrm>
            <a:off x="800044" y="1889670"/>
            <a:ext cx="3788890" cy="2494465"/>
          </a:xfrm>
          <a:prstGeom prst="rect">
            <a:avLst/>
          </a:prstGeom>
          <a:noFill/>
        </p:spPr>
        <p:txBody>
          <a:bodyPr wrap="square" lIns="0" tIns="468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200" dirty="0">
                <a:effectLst/>
                <a:latin typeface="Arial" panose="020B0604020202020204" pitchFamily="34" charset="0"/>
              </a:rPr>
              <a:t>Mit dem Fokus auf die wesentlichen Funktionen des Orbitalschweißens und die bewusste Reduzierung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der Komplexität können Arbeitskräfte sehr leicht ein-gearbeitet werden.</a:t>
            </a:r>
          </a:p>
          <a:p>
            <a:pPr>
              <a:lnSpc>
                <a:spcPct val="125000"/>
              </a:lnSpc>
            </a:pPr>
            <a:endParaRPr lang="de-DE" sz="1200" dirty="0">
              <a:effectLst/>
              <a:latin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effectLst/>
                <a:latin typeface="Arial" panose="020B0604020202020204" pitchFamily="34" charset="0"/>
              </a:rPr>
              <a:t>Bedienung über Touchdisplay oder Drehsteller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endParaRPr lang="de-DE" sz="600" dirty="0">
              <a:effectLst/>
              <a:latin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effectLst/>
                <a:latin typeface="Arial" panose="020B0604020202020204" pitchFamily="34" charset="0"/>
              </a:rPr>
              <a:t>Intuitive Menüführun</a:t>
            </a:r>
            <a:r>
              <a:rPr lang="de-DE" sz="1200" dirty="0">
                <a:latin typeface="Arial" panose="020B0604020202020204" pitchFamily="34" charset="0"/>
              </a:rPr>
              <a:t>g</a:t>
            </a:r>
            <a:br>
              <a:rPr lang="de-DE" sz="1200" dirty="0">
                <a:latin typeface="Arial" panose="020B0604020202020204" pitchFamily="34" charset="0"/>
              </a:rPr>
            </a:br>
            <a:endParaRPr lang="de-DE" sz="800" dirty="0">
              <a:effectLst/>
              <a:latin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effectLst/>
                <a:latin typeface="Arial" panose="020B0604020202020204" pitchFamily="34" charset="0"/>
              </a:rPr>
              <a:t>Automatische Erstellung von Orbitalschweiß-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 err="1">
                <a:effectLst/>
                <a:latin typeface="Arial" panose="020B0604020202020204" pitchFamily="34" charset="0"/>
              </a:rPr>
              <a:t>programmen</a:t>
            </a:r>
            <a:endParaRPr lang="de-DE" sz="12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Elektronik, Kamera, Fernbedienung, Design enthält.&#10;&#10;Automatisch generierte Beschreibung">
            <a:extLst>
              <a:ext uri="{FF2B5EF4-FFF2-40B4-BE49-F238E27FC236}">
                <a16:creationId xmlns:a16="http://schemas.microsoft.com/office/drawing/2014/main" id="{4F7556A9-FAB6-304F-0678-4F63784773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638" y="769389"/>
            <a:ext cx="6170362" cy="398833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8C0EE44-5874-B73A-05D2-74B9FC0BBF28}"/>
              </a:ext>
            </a:extLst>
          </p:cNvPr>
          <p:cNvSpPr txBox="1"/>
          <p:nvPr/>
        </p:nvSpPr>
        <p:spPr>
          <a:xfrm>
            <a:off x="793902" y="1275779"/>
            <a:ext cx="5870763" cy="53860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de-DE" sz="1600" b="1" dirty="0">
                <a:effectLst/>
                <a:latin typeface="Arial" panose="020B0604020202020204" pitchFamily="34" charset="0"/>
              </a:rPr>
              <a:t>Manuell oder Orbital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de-DE" sz="1600" dirty="0">
                <a:effectLst/>
                <a:latin typeface="Arial" panose="020B0604020202020204" pitchFamily="34" charset="0"/>
              </a:rPr>
              <a:t>Das Beste aus beiden Welten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F66785-D899-4764-E48B-5A064D1678C2}"/>
              </a:ext>
            </a:extLst>
          </p:cNvPr>
          <p:cNvSpPr txBox="1"/>
          <p:nvPr/>
        </p:nvSpPr>
        <p:spPr>
          <a:xfrm>
            <a:off x="800044" y="1889670"/>
            <a:ext cx="3788890" cy="2417521"/>
          </a:xfrm>
          <a:prstGeom prst="rect">
            <a:avLst/>
          </a:prstGeom>
          <a:noFill/>
        </p:spPr>
        <p:txBody>
          <a:bodyPr wrap="square" lIns="0" tIns="468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200" dirty="0">
                <a:effectLst/>
                <a:latin typeface="Arial" panose="020B0604020202020204" pitchFamily="34" charset="0"/>
              </a:rPr>
              <a:t>Der Mobile </a:t>
            </a:r>
            <a:r>
              <a:rPr lang="de-DE" sz="1200" dirty="0" err="1">
                <a:effectLst/>
                <a:latin typeface="Arial" panose="020B0604020202020204" pitchFamily="34" charset="0"/>
              </a:rPr>
              <a:t>Welder</a:t>
            </a:r>
            <a:r>
              <a:rPr lang="de-DE" sz="1200" dirty="0">
                <a:effectLst/>
                <a:latin typeface="Arial" panose="020B0604020202020204" pitchFamily="34" charset="0"/>
              </a:rPr>
              <a:t> kombiniert handwerkliche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Geschicklichkeit mit technologischem Fortschritt. 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endParaRPr lang="de-DE" sz="1200" dirty="0">
              <a:effectLst/>
              <a:latin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effectLst/>
                <a:latin typeface="Arial" panose="020B0604020202020204" pitchFamily="34" charset="0"/>
              </a:rPr>
              <a:t>Umschaltbare Benutzeroberfläche zwischen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orbitalem und manuellem Schweißen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endParaRPr lang="de-DE" sz="600" dirty="0">
              <a:effectLst/>
              <a:latin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effectLst/>
                <a:latin typeface="Arial" panose="020B0604020202020204" pitchFamily="34" charset="0"/>
              </a:rPr>
              <a:t>Heftarbeiten mit WIG-Handbrenner für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gründliche Vorbereitung der Rohre</a:t>
            </a:r>
            <a:br>
              <a:rPr lang="de-DE" sz="1200" dirty="0">
                <a:latin typeface="Arial" panose="020B0604020202020204" pitchFamily="34" charset="0"/>
              </a:rPr>
            </a:br>
            <a:endParaRPr lang="de-DE" sz="800" dirty="0"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effectLst/>
                <a:latin typeface="Arial" panose="020B0604020202020204" pitchFamily="34" charset="0"/>
              </a:rPr>
              <a:t>Manuelle Schweißverbindungen für schwer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>
                <a:effectLst/>
                <a:latin typeface="Arial" panose="020B0604020202020204" pitchFamily="34" charset="0"/>
              </a:rPr>
              <a:t>zugängliche Stellen</a:t>
            </a:r>
            <a:endParaRPr lang="de-DE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BE50CB-6CF1-CF70-2A38-B3CED867ED55}"/>
              </a:ext>
            </a:extLst>
          </p:cNvPr>
          <p:cNvSpPr txBox="1"/>
          <p:nvPr/>
        </p:nvSpPr>
        <p:spPr>
          <a:xfrm>
            <a:off x="250825" y="266510"/>
            <a:ext cx="4321175" cy="355203"/>
          </a:xfrm>
          <a:prstGeom prst="rect">
            <a:avLst/>
          </a:prstGeom>
          <a:noFill/>
        </p:spPr>
        <p:txBody>
          <a:bodyPr wrap="square" lIns="0" tIns="90000" bIns="9000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000" spc="100" dirty="0">
                <a:latin typeface="Arial" panose="020B0604020202020204" pitchFamily="34" charset="0"/>
                <a:cs typeface="Arial" panose="020B0604020202020204" pitchFamily="34" charset="0"/>
              </a:rPr>
              <a:t>MOBILE WELDER</a:t>
            </a:r>
          </a:p>
        </p:txBody>
      </p:sp>
      <p:pic>
        <p:nvPicPr>
          <p:cNvPr id="13" name="Grafik 12" descr="Ein Bild, das Werkzeug, Bohrmaschine, Kabel, Im Haus enthält.&#10;&#10;Automatisch generierte Beschreibung">
            <a:extLst>
              <a:ext uri="{FF2B5EF4-FFF2-40B4-BE49-F238E27FC236}">
                <a16:creationId xmlns:a16="http://schemas.microsoft.com/office/drawing/2014/main" id="{B8CA1DE6-7825-8B8A-3B82-A378835A8C1E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58" y="3266442"/>
            <a:ext cx="1491280" cy="1491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465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Elektronik, Kamera, Fernbedienung, Design enthält.&#10;&#10;Automatisch generierte Beschreibung">
            <a:extLst>
              <a:ext uri="{FF2B5EF4-FFF2-40B4-BE49-F238E27FC236}">
                <a16:creationId xmlns:a16="http://schemas.microsoft.com/office/drawing/2014/main" id="{4F7556A9-FAB6-304F-0678-4F63784773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638" y="769389"/>
            <a:ext cx="6170362" cy="3988333"/>
          </a:xfrm>
          <a:prstGeom prst="rect">
            <a:avLst/>
          </a:prstGeom>
        </p:spPr>
      </p:pic>
      <p:pic>
        <p:nvPicPr>
          <p:cNvPr id="8" name="Grafik 7" descr="Ein Bild, das Werkzeug, Bohrmaschine, Kabel, Im Haus enthält.&#10;&#10;Automatisch generierte Beschreibung">
            <a:extLst>
              <a:ext uri="{FF2B5EF4-FFF2-40B4-BE49-F238E27FC236}">
                <a16:creationId xmlns:a16="http://schemas.microsoft.com/office/drawing/2014/main" id="{4FA76B30-759B-87B8-E904-30BC03CA1572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3965" y="3266442"/>
            <a:ext cx="1491280" cy="1491280"/>
          </a:xfrm>
          <a:prstGeom prst="ellipse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8C0EE44-5874-B73A-05D2-74B9FC0BBF28}"/>
              </a:ext>
            </a:extLst>
          </p:cNvPr>
          <p:cNvSpPr txBox="1"/>
          <p:nvPr/>
        </p:nvSpPr>
        <p:spPr>
          <a:xfrm>
            <a:off x="793902" y="1275779"/>
            <a:ext cx="5870763" cy="53860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de-DE" sz="1600" b="1" dirty="0">
                <a:effectLst/>
                <a:latin typeface="Arial" panose="020B0604020202020204" pitchFamily="34" charset="0"/>
              </a:rPr>
              <a:t>Ready </a:t>
            </a:r>
            <a:r>
              <a:rPr lang="de-DE" sz="1600" b="1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1600" b="1" dirty="0">
                <a:effectLst/>
                <a:latin typeface="Arial" panose="020B0604020202020204" pitchFamily="34" charset="0"/>
              </a:rPr>
              <a:t> Weld-Package –</a:t>
            </a:r>
            <a:endParaRPr lang="de-DE" sz="1600" dirty="0">
              <a:effectLst/>
              <a:latin typeface="Arial" panose="020B0604020202020204" pitchFamily="34" charset="0"/>
            </a:endParaRPr>
          </a:p>
          <a:p>
            <a:r>
              <a:rPr lang="de-DE" sz="1600" dirty="0">
                <a:effectLst/>
                <a:latin typeface="Arial" panose="020B0604020202020204" pitchFamily="34" charset="0"/>
              </a:rPr>
              <a:t>Dein Einstieg ins Orbitalschweißen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F66785-D899-4764-E48B-5A064D1678C2}"/>
              </a:ext>
            </a:extLst>
          </p:cNvPr>
          <p:cNvSpPr txBox="1"/>
          <p:nvPr/>
        </p:nvSpPr>
        <p:spPr>
          <a:xfrm>
            <a:off x="800044" y="1889670"/>
            <a:ext cx="3788890" cy="1886222"/>
          </a:xfrm>
          <a:prstGeom prst="rect">
            <a:avLst/>
          </a:prstGeom>
          <a:noFill/>
        </p:spPr>
        <p:txBody>
          <a:bodyPr wrap="square" lIns="0" tIns="468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 erhältst mit dem Ready </a:t>
            </a:r>
            <a:r>
              <a:rPr lang="de-DE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Weld-Package alles, </a:t>
            </a:r>
            <a:br>
              <a:rPr lang="de-DE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 Du zum Orbitalschweißen brauchst: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endParaRPr lang="de-DE" sz="1200" dirty="0">
              <a:effectLst/>
              <a:latin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effectLst/>
                <a:latin typeface="Arial" panose="020B0604020202020204" pitchFamily="34" charset="0"/>
              </a:rPr>
              <a:t>Den Mobile </a:t>
            </a:r>
            <a:r>
              <a:rPr lang="de-DE" sz="1200" dirty="0" err="1">
                <a:effectLst/>
                <a:latin typeface="Arial" panose="020B0604020202020204" pitchFamily="34" charset="0"/>
              </a:rPr>
              <a:t>Welder</a:t>
            </a:r>
            <a:endParaRPr lang="de-DE" sz="12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de-DE" sz="600" dirty="0">
              <a:effectLst/>
              <a:latin typeface="Arial" panose="020B0604020202020204" pitchFamily="34" charset="0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effectLst/>
                <a:latin typeface="Arial" panose="020B0604020202020204" pitchFamily="34" charset="0"/>
              </a:rPr>
              <a:t>Den MH 4.5-Schweißkopf </a:t>
            </a:r>
            <a:br>
              <a:rPr lang="de-DE" sz="1200" dirty="0">
                <a:latin typeface="Arial" panose="020B0604020202020204" pitchFamily="34" charset="0"/>
              </a:rPr>
            </a:br>
            <a:endParaRPr lang="de-DE" sz="800" dirty="0"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effectLst/>
                <a:latin typeface="Arial" panose="020B0604020202020204" pitchFamily="34" charset="0"/>
              </a:rPr>
              <a:t>Alle benötigten Verbindungsleitungen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und Schläuche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BE50CB-6CF1-CF70-2A38-B3CED867ED55}"/>
              </a:ext>
            </a:extLst>
          </p:cNvPr>
          <p:cNvSpPr txBox="1"/>
          <p:nvPr/>
        </p:nvSpPr>
        <p:spPr>
          <a:xfrm>
            <a:off x="250825" y="266510"/>
            <a:ext cx="4321175" cy="355203"/>
          </a:xfrm>
          <a:prstGeom prst="rect">
            <a:avLst/>
          </a:prstGeom>
          <a:noFill/>
        </p:spPr>
        <p:txBody>
          <a:bodyPr wrap="square" lIns="0" tIns="90000" bIns="9000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000" spc="100" dirty="0">
                <a:latin typeface="Arial" panose="020B0604020202020204" pitchFamily="34" charset="0"/>
                <a:cs typeface="Arial" panose="020B0604020202020204" pitchFamily="34" charset="0"/>
              </a:rPr>
              <a:t>MOBILE WELDER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8CA1DE6-7825-8B8A-3B82-A378835A8C1E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847" y="3266442"/>
            <a:ext cx="1491280" cy="149128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107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FF66785-D899-4764-E48B-5A064D1678C2}"/>
              </a:ext>
            </a:extLst>
          </p:cNvPr>
          <p:cNvSpPr txBox="1"/>
          <p:nvPr/>
        </p:nvSpPr>
        <p:spPr>
          <a:xfrm>
            <a:off x="800044" y="2815635"/>
            <a:ext cx="2480838" cy="739924"/>
          </a:xfrm>
          <a:prstGeom prst="rect">
            <a:avLst/>
          </a:prstGeom>
          <a:noFill/>
        </p:spPr>
        <p:txBody>
          <a:bodyPr wrap="square" lIns="0" tIns="90000" bIns="900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000" b="1" dirty="0">
                <a:effectLst/>
                <a:latin typeface="Arial" panose="020B0604020202020204" pitchFamily="34" charset="0"/>
              </a:rPr>
              <a:t>01 Brauerei</a:t>
            </a:r>
            <a:r>
              <a:rPr lang="de-DE" sz="1000" dirty="0">
                <a:effectLst/>
                <a:latin typeface="Arial" panose="020B0604020202020204" pitchFamily="34" charset="0"/>
              </a:rPr>
              <a:t> • flexible &amp; effiziente </a:t>
            </a:r>
            <a:br>
              <a:rPr lang="de-DE" sz="1000" dirty="0">
                <a:effectLst/>
                <a:latin typeface="Arial" panose="020B0604020202020204" pitchFamily="34" charset="0"/>
              </a:rPr>
            </a:br>
            <a:r>
              <a:rPr lang="de-DE" sz="1000" dirty="0">
                <a:effectLst/>
                <a:latin typeface="Arial" panose="020B0604020202020204" pitchFamily="34" charset="0"/>
              </a:rPr>
              <a:t>Umbauten und Reparaturen, Einhaltung hoher Hygienestandards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BE50CB-6CF1-CF70-2A38-B3CED867ED55}"/>
              </a:ext>
            </a:extLst>
          </p:cNvPr>
          <p:cNvSpPr txBox="1"/>
          <p:nvPr/>
        </p:nvSpPr>
        <p:spPr>
          <a:xfrm>
            <a:off x="250825" y="266510"/>
            <a:ext cx="4321175" cy="355203"/>
          </a:xfrm>
          <a:prstGeom prst="rect">
            <a:avLst/>
          </a:prstGeom>
          <a:noFill/>
        </p:spPr>
        <p:txBody>
          <a:bodyPr wrap="square" lIns="0" tIns="90000" bIns="9000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000" spc="100" dirty="0">
                <a:latin typeface="Arial" panose="020B0604020202020204" pitchFamily="34" charset="0"/>
                <a:cs typeface="Arial" panose="020B0604020202020204" pitchFamily="34" charset="0"/>
              </a:rPr>
              <a:t>ANWENDUNGSBEREICHE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F9F705-C2B7-CA8F-8C2C-EA2CAF60906D}"/>
              </a:ext>
            </a:extLst>
          </p:cNvPr>
          <p:cNvSpPr txBox="1"/>
          <p:nvPr/>
        </p:nvSpPr>
        <p:spPr>
          <a:xfrm>
            <a:off x="4235335" y="1276350"/>
            <a:ext cx="3586641" cy="503942"/>
          </a:xfrm>
          <a:prstGeom prst="rect">
            <a:avLst/>
          </a:prstGeom>
          <a:noFill/>
        </p:spPr>
        <p:txBody>
          <a:bodyPr wrap="square" lIns="90000" tIns="46800" bIns="900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000" b="1" dirty="0">
                <a:effectLst/>
                <a:latin typeface="Arial" panose="020B0604020202020204" pitchFamily="34" charset="0"/>
              </a:rPr>
              <a:t>02 Molkerei </a:t>
            </a:r>
            <a:r>
              <a:rPr lang="de-DE" sz="1000" dirty="0">
                <a:effectLst/>
                <a:latin typeface="Arial" panose="020B0604020202020204" pitchFamily="34" charset="0"/>
              </a:rPr>
              <a:t>• Etablierung von molchbaren Rohrsystemen </a:t>
            </a:r>
            <a:br>
              <a:rPr lang="de-DE" sz="1000" dirty="0">
                <a:effectLst/>
                <a:latin typeface="Arial" panose="020B0604020202020204" pitchFamily="34" charset="0"/>
              </a:rPr>
            </a:br>
            <a:r>
              <a:rPr lang="de-DE" sz="1000" dirty="0">
                <a:effectLst/>
                <a:latin typeface="Arial" panose="020B0604020202020204" pitchFamily="34" charset="0"/>
              </a:rPr>
              <a:t>durch qualitativ hochwertige Schweißnähte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7DB0C4A-F655-AA4D-B3D9-086249D24C44}"/>
              </a:ext>
            </a:extLst>
          </p:cNvPr>
          <p:cNvSpPr txBox="1"/>
          <p:nvPr/>
        </p:nvSpPr>
        <p:spPr>
          <a:xfrm>
            <a:off x="4850053" y="3857650"/>
            <a:ext cx="3514486" cy="547564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000" b="1" dirty="0">
                <a:effectLst/>
                <a:latin typeface="Arial" panose="020B0604020202020204" pitchFamily="34" charset="0"/>
              </a:rPr>
              <a:t>03 </a:t>
            </a:r>
            <a:r>
              <a:rPr lang="de-DE" sz="1000" b="1" dirty="0" err="1">
                <a:effectLst/>
                <a:latin typeface="Arial" panose="020B0604020202020204" pitchFamily="34" charset="0"/>
              </a:rPr>
              <a:t>Geländerbau</a:t>
            </a:r>
            <a:r>
              <a:rPr lang="de-DE" sz="1000" dirty="0">
                <a:effectLst/>
                <a:latin typeface="Arial" panose="020B0604020202020204" pitchFamily="34" charset="0"/>
              </a:rPr>
              <a:t> • ästhetischer Anspruch, Einhaltung von Sicherheitsstandards und gleichmäßige Reproduzierbarkeit</a:t>
            </a:r>
          </a:p>
        </p:txBody>
      </p:sp>
      <p:pic>
        <p:nvPicPr>
          <p:cNvPr id="9" name="Grafik 8" descr="Ein Bild, das Kleidung, Brauerei, Pfeife Flöte Rohr, Industrie enthält.&#10;&#10;Automatisch generierte Beschreibung">
            <a:extLst>
              <a:ext uri="{FF2B5EF4-FFF2-40B4-BE49-F238E27FC236}">
                <a16:creationId xmlns:a16="http://schemas.microsoft.com/office/drawing/2014/main" id="{0C657982-9A85-D89B-0476-8B83393C8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044" y="771526"/>
            <a:ext cx="3421138" cy="2055126"/>
          </a:xfrm>
          <a:prstGeom prst="rect">
            <a:avLst/>
          </a:prstGeom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37126D2-3838-4B83-7E1A-31AADF0489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400" y="1799089"/>
            <a:ext cx="3421138" cy="2055126"/>
          </a:xfrm>
          <a:prstGeom prst="rect">
            <a:avLst/>
          </a:prstGeom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5" name="Grafik 14" descr="Ein Bild, das Im Haus, Pfeife Flöte Rohr, Zylinder, Stahl enthält.&#10;&#10;Automatisch generierte Beschreibung">
            <a:extLst>
              <a:ext uri="{FF2B5EF4-FFF2-40B4-BE49-F238E27FC236}">
                <a16:creationId xmlns:a16="http://schemas.microsoft.com/office/drawing/2014/main" id="{BA9A4D69-CECA-482C-FFFB-5FA0A41017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094" y="1799089"/>
            <a:ext cx="1546047" cy="2583225"/>
          </a:xfrm>
          <a:prstGeom prst="rect">
            <a:avLst/>
          </a:prstGeom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23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7BE50CB-6CF1-CF70-2A38-B3CED867ED55}"/>
              </a:ext>
            </a:extLst>
          </p:cNvPr>
          <p:cNvSpPr txBox="1"/>
          <p:nvPr/>
        </p:nvSpPr>
        <p:spPr>
          <a:xfrm>
            <a:off x="250825" y="266510"/>
            <a:ext cx="4321175" cy="355203"/>
          </a:xfrm>
          <a:prstGeom prst="rect">
            <a:avLst/>
          </a:prstGeom>
          <a:noFill/>
        </p:spPr>
        <p:txBody>
          <a:bodyPr wrap="square" lIns="0" tIns="90000" bIns="9000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000" spc="100" dirty="0">
                <a:latin typeface="Arial" panose="020B0604020202020204" pitchFamily="34" charset="0"/>
                <a:cs typeface="Arial" panose="020B0604020202020204" pitchFamily="34" charset="0"/>
              </a:rPr>
              <a:t>DEINE ANSPRECHPERSON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7DB0C4A-F655-AA4D-B3D9-086249D24C44}"/>
              </a:ext>
            </a:extLst>
          </p:cNvPr>
          <p:cNvSpPr txBox="1"/>
          <p:nvPr/>
        </p:nvSpPr>
        <p:spPr>
          <a:xfrm>
            <a:off x="4572000" y="1725551"/>
            <a:ext cx="3779838" cy="1686552"/>
          </a:xfrm>
          <a:prstGeom prst="rect">
            <a:avLst/>
          </a:prstGeom>
          <a:noFill/>
        </p:spPr>
        <p:txBody>
          <a:bodyPr wrap="square" lIns="0" tIns="46800" rtlCol="0" anchor="b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200" b="1" dirty="0">
                <a:effectLst/>
                <a:latin typeface="Arial" panose="020B0604020202020204" pitchFamily="34" charset="0"/>
              </a:rPr>
              <a:t>Wir sind für dich da – persönlich &amp; engagiert. </a:t>
            </a:r>
            <a:endParaRPr lang="de-DE" sz="12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de-DE" sz="1200" dirty="0">
                <a:effectLst/>
                <a:latin typeface="Arial" panose="020B0604020202020204" pitchFamily="34" charset="0"/>
              </a:rPr>
              <a:t>Ich stehe dir sowohl für Fragen und Probleme zur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Verfügung als auch, um dich auf deinem Weg ins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Orbitalschweißen zu begleiten. Lass mich gerne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jederzeit wissen, wie wir dich unterstützen können.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Denn dein Erfolg ist unser Ziel!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A9A4D69-CECA-482C-FFFB-5FA0A41017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913" y="1827567"/>
            <a:ext cx="1068154" cy="1476375"/>
          </a:xfrm>
          <a:prstGeom prst="rect">
            <a:avLst/>
          </a:prstGeom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4278CD3-3D86-5627-C048-1759FEE1332F}"/>
              </a:ext>
            </a:extLst>
          </p:cNvPr>
          <p:cNvSpPr txBox="1"/>
          <p:nvPr/>
        </p:nvSpPr>
        <p:spPr>
          <a:xfrm>
            <a:off x="2566087" y="2218545"/>
            <a:ext cx="2379643" cy="1109343"/>
          </a:xfrm>
          <a:prstGeom prst="rect">
            <a:avLst/>
          </a:prstGeom>
          <a:noFill/>
        </p:spPr>
        <p:txBody>
          <a:bodyPr wrap="square" lIns="0" tIns="46800" bIns="0" rtlCol="0" anchor="b">
            <a:spAutoFit/>
          </a:bodyPr>
          <a:lstStyle/>
          <a:p>
            <a:pPr>
              <a:lnSpc>
                <a:spcPct val="125000"/>
              </a:lnSpc>
            </a:pPr>
            <a:r>
              <a:rPr lang="de-DE" sz="800" b="1" dirty="0">
                <a:effectLst/>
                <a:latin typeface="Arial" panose="020B0604020202020204" pitchFamily="34" charset="0"/>
              </a:rPr>
              <a:t>Vorname Nachname</a:t>
            </a:r>
            <a:endParaRPr lang="de-DE" sz="8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de-DE" sz="800" dirty="0">
                <a:effectLst/>
                <a:latin typeface="Arial" panose="020B0604020202020204" pitchFamily="34" charset="0"/>
              </a:rPr>
              <a:t>Jobbezeichnung</a:t>
            </a:r>
          </a:p>
          <a:p>
            <a:pPr>
              <a:lnSpc>
                <a:spcPct val="125000"/>
              </a:lnSpc>
            </a:pPr>
            <a:endParaRPr lang="de-DE" sz="8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de-DE" sz="800" dirty="0">
                <a:effectLst/>
                <a:latin typeface="Arial" panose="020B0604020202020204" pitchFamily="34" charset="0"/>
              </a:rPr>
              <a:t>Telefonnummer</a:t>
            </a:r>
          </a:p>
          <a:p>
            <a:pPr>
              <a:lnSpc>
                <a:spcPct val="125000"/>
              </a:lnSpc>
            </a:pPr>
            <a:r>
              <a:rPr lang="de-DE" sz="800" dirty="0">
                <a:effectLst/>
                <a:latin typeface="Arial" panose="020B0604020202020204" pitchFamily="34" charset="0"/>
              </a:rPr>
              <a:t>E-Mailadresse</a:t>
            </a:r>
          </a:p>
          <a:p>
            <a:pPr>
              <a:lnSpc>
                <a:spcPct val="125000"/>
              </a:lnSpc>
            </a:pPr>
            <a:r>
              <a:rPr lang="de-DE" sz="800" dirty="0">
                <a:effectLst/>
                <a:latin typeface="Arial" panose="020B0604020202020204" pitchFamily="34" charset="0"/>
              </a:rPr>
              <a:t>––</a:t>
            </a:r>
          </a:p>
          <a:p>
            <a:pPr>
              <a:lnSpc>
                <a:spcPct val="125000"/>
              </a:lnSpc>
            </a:pPr>
            <a:r>
              <a:rPr lang="de-DE" sz="800" dirty="0" err="1">
                <a:effectLst/>
                <a:latin typeface="Arial" panose="020B0604020202020204" pitchFamily="34" charset="0"/>
              </a:rPr>
              <a:t>mobilewelder.com</a:t>
            </a:r>
            <a:endParaRPr lang="de-DE" sz="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56A6FD2-8A70-E2A7-3EDF-C7B1E1C9F309}"/>
              </a:ext>
            </a:extLst>
          </p:cNvPr>
          <p:cNvSpPr txBox="1"/>
          <p:nvPr/>
        </p:nvSpPr>
        <p:spPr>
          <a:xfrm>
            <a:off x="792164" y="1570231"/>
            <a:ext cx="7559674" cy="26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000" spc="100" dirty="0">
                <a:latin typeface="Arial" panose="020B0604020202020204" pitchFamily="34" charset="0"/>
                <a:cs typeface="Arial" panose="020B0604020202020204" pitchFamily="34" charset="0"/>
              </a:rPr>
              <a:t>STATUS QUO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C29DC0C-AB80-E71B-D4F5-4ED9A3D8FD5C}"/>
              </a:ext>
            </a:extLst>
          </p:cNvPr>
          <p:cNvSpPr txBox="1"/>
          <p:nvPr/>
        </p:nvSpPr>
        <p:spPr>
          <a:xfrm>
            <a:off x="792164" y="2012426"/>
            <a:ext cx="7559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effectLst/>
                <a:latin typeface="Arial" panose="020B0604020202020204" pitchFamily="34" charset="0"/>
              </a:rPr>
              <a:t>Vor welchen Herausforderungen </a:t>
            </a:r>
            <a:br>
              <a:rPr lang="de-DE" sz="3000" dirty="0">
                <a:effectLst/>
                <a:latin typeface="Arial" panose="020B0604020202020204" pitchFamily="34" charset="0"/>
              </a:rPr>
            </a:br>
            <a:r>
              <a:rPr lang="de-DE" sz="3000" dirty="0">
                <a:effectLst/>
                <a:latin typeface="Arial" panose="020B0604020202020204" pitchFamily="34" charset="0"/>
              </a:rPr>
              <a:t>stehen viele Handwerksbetriebe</a:t>
            </a:r>
            <a:br>
              <a:rPr lang="de-DE" sz="3000" dirty="0">
                <a:effectLst/>
                <a:latin typeface="Arial" panose="020B0604020202020204" pitchFamily="34" charset="0"/>
              </a:rPr>
            </a:br>
            <a:r>
              <a:rPr lang="de-DE" sz="3000" dirty="0">
                <a:effectLst/>
                <a:latin typeface="Arial" panose="020B0604020202020204" pitchFamily="34" charset="0"/>
              </a:rPr>
              <a:t>in der aktuellen Situation?</a:t>
            </a:r>
          </a:p>
        </p:txBody>
      </p:sp>
    </p:spTree>
    <p:extLst>
      <p:ext uri="{BB962C8B-B14F-4D97-AF65-F5344CB8AC3E}">
        <p14:creationId xmlns:p14="http://schemas.microsoft.com/office/powerpoint/2010/main" val="12695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20D4B88-F042-F0C8-8A58-D97146EE0E31}"/>
              </a:ext>
            </a:extLst>
          </p:cNvPr>
          <p:cNvSpPr txBox="1"/>
          <p:nvPr/>
        </p:nvSpPr>
        <p:spPr>
          <a:xfrm>
            <a:off x="812008" y="1889704"/>
            <a:ext cx="5870763" cy="682046"/>
          </a:xfrm>
          <a:prstGeom prst="rect">
            <a:avLst/>
          </a:prstGeom>
          <a:noFill/>
        </p:spPr>
        <p:txBody>
          <a:bodyPr wrap="square" lIns="0" tIns="46800" rtlCol="0">
            <a:spAutoFit/>
          </a:bodyPr>
          <a:lstStyle/>
          <a:p>
            <a:pPr>
              <a:lnSpc>
                <a:spcPct val="85000"/>
              </a:lnSpc>
            </a:pPr>
            <a:r>
              <a:rPr lang="de-DE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AA48A9-29EB-E6F9-D6F1-A967D2D3E83B}"/>
              </a:ext>
            </a:extLst>
          </p:cNvPr>
          <p:cNvSpPr txBox="1"/>
          <p:nvPr/>
        </p:nvSpPr>
        <p:spPr>
          <a:xfrm>
            <a:off x="803452" y="3424087"/>
            <a:ext cx="2168397" cy="947888"/>
          </a:xfrm>
          <a:prstGeom prst="rect">
            <a:avLst/>
          </a:prstGeom>
          <a:noFill/>
        </p:spPr>
        <p:txBody>
          <a:bodyPr wrap="square" lIns="0" tIns="46800" bIns="0" rtlCol="0" anchor="b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Orbitalum</a:t>
            </a:r>
            <a:r>
              <a:rPr lang="de-D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Tools GmbH</a:t>
            </a:r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Josef-</a:t>
            </a:r>
            <a:r>
              <a:rPr lang="de-DE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Schuettler</a:t>
            </a: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-Str. 17</a:t>
            </a:r>
          </a:p>
          <a:p>
            <a:pPr>
              <a:lnSpc>
                <a:spcPct val="125000"/>
              </a:lnSpc>
            </a:pP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78224 Singen </a:t>
            </a:r>
            <a:b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Germany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D62E851-6FA7-0AD2-23F7-F81DC01CAC11}"/>
              </a:ext>
            </a:extLst>
          </p:cNvPr>
          <p:cNvSpPr txBox="1"/>
          <p:nvPr/>
        </p:nvSpPr>
        <p:spPr>
          <a:xfrm>
            <a:off x="3487802" y="3424087"/>
            <a:ext cx="2168396" cy="947888"/>
          </a:xfrm>
          <a:prstGeom prst="rect">
            <a:avLst/>
          </a:prstGeom>
          <a:noFill/>
        </p:spPr>
        <p:txBody>
          <a:bodyPr wrap="square" lIns="0" tIns="46800" bIns="0" rtlCol="0" anchor="b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Tel.: +49 77 31 792-0</a:t>
            </a:r>
          </a:p>
          <a:p>
            <a:pPr>
              <a:lnSpc>
                <a:spcPct val="125000"/>
              </a:lnSpc>
            </a:pPr>
            <a:r>
              <a:rPr lang="de-DE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mobilewelder@orbitalum.com</a:t>
            </a:r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de-DE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www.mobilewelder.com</a:t>
            </a:r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de-DE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www.orbitalum.com</a:t>
            </a:r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2C548E7-1E61-A455-5D44-AE65A3542C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8459" y="3375395"/>
            <a:ext cx="1119113" cy="11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17102C2-391E-3566-1015-593568299F27}"/>
              </a:ext>
            </a:extLst>
          </p:cNvPr>
          <p:cNvSpPr txBox="1"/>
          <p:nvPr/>
        </p:nvSpPr>
        <p:spPr>
          <a:xfrm>
            <a:off x="792164" y="1570231"/>
            <a:ext cx="7559674" cy="26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0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FACHKRÄFTEMANGEL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2AECFD4-C904-877B-D75F-DA6DB326F3A3}"/>
              </a:ext>
            </a:extLst>
          </p:cNvPr>
          <p:cNvSpPr txBox="1"/>
          <p:nvPr/>
        </p:nvSpPr>
        <p:spPr>
          <a:xfrm>
            <a:off x="792164" y="2012426"/>
            <a:ext cx="7559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Der Fachkräftemangel belastet </a:t>
            </a:r>
            <a:br>
              <a:rPr lang="de-DE" sz="3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de-DE" sz="3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die Produktivität und Wettbewerbs-</a:t>
            </a:r>
            <a:br>
              <a:rPr lang="de-DE" sz="3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de-DE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fähigkeit</a:t>
            </a:r>
            <a:r>
              <a:rPr lang="de-DE" sz="3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der Unternehmen.</a:t>
            </a:r>
          </a:p>
        </p:txBody>
      </p:sp>
    </p:spTree>
    <p:extLst>
      <p:ext uri="{BB962C8B-B14F-4D97-AF65-F5344CB8AC3E}">
        <p14:creationId xmlns:p14="http://schemas.microsoft.com/office/powerpoint/2010/main" val="18959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17102C2-391E-3566-1015-593568299F27}"/>
              </a:ext>
            </a:extLst>
          </p:cNvPr>
          <p:cNvSpPr txBox="1"/>
          <p:nvPr/>
        </p:nvSpPr>
        <p:spPr>
          <a:xfrm>
            <a:off x="792164" y="1570231"/>
            <a:ext cx="7559674" cy="26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0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KÖRPERLICHE BELASTUNG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2AECFD4-C904-877B-D75F-DA6DB326F3A3}"/>
              </a:ext>
            </a:extLst>
          </p:cNvPr>
          <p:cNvSpPr txBox="1"/>
          <p:nvPr/>
        </p:nvSpPr>
        <p:spPr>
          <a:xfrm>
            <a:off x="792164" y="2012426"/>
            <a:ext cx="7559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Die schwere körperliche Arbeit </a:t>
            </a:r>
          </a:p>
          <a:p>
            <a:pPr algn="ctr"/>
            <a:r>
              <a:rPr lang="de-DE" sz="3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wirkt sich auf die Gesundheit und das </a:t>
            </a:r>
          </a:p>
          <a:p>
            <a:pPr algn="ctr"/>
            <a:r>
              <a:rPr lang="de-DE" sz="3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Wohlbefinden der Mitarbeiter aus.</a:t>
            </a:r>
          </a:p>
        </p:txBody>
      </p:sp>
    </p:spTree>
    <p:extLst>
      <p:ext uri="{BB962C8B-B14F-4D97-AF65-F5344CB8AC3E}">
        <p14:creationId xmlns:p14="http://schemas.microsoft.com/office/powerpoint/2010/main" val="41882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17102C2-391E-3566-1015-593568299F27}"/>
              </a:ext>
            </a:extLst>
          </p:cNvPr>
          <p:cNvSpPr txBox="1"/>
          <p:nvPr/>
        </p:nvSpPr>
        <p:spPr>
          <a:xfrm>
            <a:off x="792164" y="1588904"/>
            <a:ext cx="7559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spc="1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TECHNOLOGISCHER FORTSCHRITT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2AECFD4-C904-877B-D75F-DA6DB326F3A3}"/>
              </a:ext>
            </a:extLst>
          </p:cNvPr>
          <p:cNvSpPr txBox="1"/>
          <p:nvPr/>
        </p:nvSpPr>
        <p:spPr>
          <a:xfrm>
            <a:off x="792164" y="2012426"/>
            <a:ext cx="7559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</a:rPr>
              <a:t>Neue Technologien beeinflussen </a:t>
            </a:r>
          </a:p>
          <a:p>
            <a:pPr algn="ctr"/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</a:rPr>
              <a:t>die gewohnte Arbeitsweise </a:t>
            </a:r>
          </a:p>
          <a:p>
            <a:pPr algn="ctr"/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</a:rPr>
              <a:t>und können schnell überfordern.</a:t>
            </a:r>
            <a:endParaRPr lang="de-DE" sz="32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56A6FD2-8A70-E2A7-3EDF-C7B1E1C9F309}"/>
              </a:ext>
            </a:extLst>
          </p:cNvPr>
          <p:cNvSpPr txBox="1"/>
          <p:nvPr/>
        </p:nvSpPr>
        <p:spPr>
          <a:xfrm>
            <a:off x="792164" y="1570231"/>
            <a:ext cx="7559674" cy="26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000" spc="100" dirty="0">
                <a:latin typeface="Arial" panose="020B0604020202020204" pitchFamily="34" charset="0"/>
                <a:cs typeface="Arial" panose="020B0604020202020204" pitchFamily="34" charset="0"/>
              </a:rPr>
              <a:t>ZUSAMMENGEFASST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C29DC0C-AB80-E71B-D4F5-4ED9A3D8FD5C}"/>
              </a:ext>
            </a:extLst>
          </p:cNvPr>
          <p:cNvSpPr txBox="1"/>
          <p:nvPr/>
        </p:nvSpPr>
        <p:spPr>
          <a:xfrm>
            <a:off x="792164" y="2012426"/>
            <a:ext cx="7559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effectLst/>
                <a:latin typeface="Arial" panose="020B0604020202020204" pitchFamily="34" charset="0"/>
              </a:rPr>
              <a:t>Rohre von Hand schweißen </a:t>
            </a:r>
          </a:p>
          <a:p>
            <a:pPr algn="ctr"/>
            <a:r>
              <a:rPr lang="de-DE" sz="3000" dirty="0">
                <a:effectLst/>
                <a:latin typeface="Arial" panose="020B0604020202020204" pitchFamily="34" charset="0"/>
              </a:rPr>
              <a:t>kann anstrengend und </a:t>
            </a:r>
            <a:br>
              <a:rPr lang="de-DE" sz="3000" dirty="0">
                <a:effectLst/>
                <a:latin typeface="Arial" panose="020B0604020202020204" pitchFamily="34" charset="0"/>
              </a:rPr>
            </a:br>
            <a:r>
              <a:rPr lang="de-DE" sz="3000" dirty="0">
                <a:effectLst/>
                <a:latin typeface="Arial" panose="020B0604020202020204" pitchFamily="34" charset="0"/>
              </a:rPr>
              <a:t>zeitintensiv sein.</a:t>
            </a:r>
          </a:p>
        </p:txBody>
      </p:sp>
    </p:spTree>
    <p:extLst>
      <p:ext uri="{BB962C8B-B14F-4D97-AF65-F5344CB8AC3E}">
        <p14:creationId xmlns:p14="http://schemas.microsoft.com/office/powerpoint/2010/main" val="10575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56A6FD2-8A70-E2A7-3EDF-C7B1E1C9F309}"/>
              </a:ext>
            </a:extLst>
          </p:cNvPr>
          <p:cNvSpPr txBox="1"/>
          <p:nvPr/>
        </p:nvSpPr>
        <p:spPr>
          <a:xfrm>
            <a:off x="792164" y="1570231"/>
            <a:ext cx="7559674" cy="26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000" spc="100" dirty="0">
                <a:latin typeface="Arial" panose="020B0604020202020204" pitchFamily="34" charset="0"/>
                <a:cs typeface="Arial" panose="020B0604020202020204" pitchFamily="34" charset="0"/>
              </a:rPr>
              <a:t>UNSERE LÖSUNG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C29DC0C-AB80-E71B-D4F5-4ED9A3D8FD5C}"/>
              </a:ext>
            </a:extLst>
          </p:cNvPr>
          <p:cNvSpPr txBox="1"/>
          <p:nvPr/>
        </p:nvSpPr>
        <p:spPr>
          <a:xfrm>
            <a:off x="792164" y="2012426"/>
            <a:ext cx="7559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effectLst/>
                <a:latin typeface="Arial" panose="020B0604020202020204" pitchFamily="34" charset="0"/>
              </a:rPr>
              <a:t>Mit dem Mobile </a:t>
            </a:r>
            <a:r>
              <a:rPr lang="de-DE" sz="3000" dirty="0" err="1">
                <a:effectLst/>
                <a:latin typeface="Arial" panose="020B0604020202020204" pitchFamily="34" charset="0"/>
              </a:rPr>
              <a:t>Welder</a:t>
            </a:r>
            <a:r>
              <a:rPr lang="de-DE" sz="3000" dirty="0"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DE" sz="3000" dirty="0">
                <a:effectLst/>
                <a:latin typeface="Arial" panose="020B0604020202020204" pitchFamily="34" charset="0"/>
              </a:rPr>
              <a:t>lässt Du jetzt schweißen.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2DBCAA1-74A5-D15A-BA01-D0BC6659BB66}"/>
              </a:ext>
            </a:extLst>
          </p:cNvPr>
          <p:cNvSpPr txBox="1"/>
          <p:nvPr/>
        </p:nvSpPr>
        <p:spPr>
          <a:xfrm>
            <a:off x="792164" y="2927507"/>
            <a:ext cx="7559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effectLst/>
                <a:latin typeface="Arial" panose="020B0604020202020204" pitchFamily="34" charset="0"/>
              </a:rPr>
              <a:t>Ganz automatisch.</a:t>
            </a:r>
          </a:p>
        </p:txBody>
      </p:sp>
    </p:spTree>
    <p:extLst>
      <p:ext uri="{BB962C8B-B14F-4D97-AF65-F5344CB8AC3E}">
        <p14:creationId xmlns:p14="http://schemas.microsoft.com/office/powerpoint/2010/main" val="292001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7BB65D63-5EBB-6FCB-C2AE-AF42D65A48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094CC05-4617-0DC7-1FC6-83B77F751DDD}"/>
              </a:ext>
            </a:extLst>
          </p:cNvPr>
          <p:cNvSpPr txBox="1"/>
          <p:nvPr/>
        </p:nvSpPr>
        <p:spPr>
          <a:xfrm>
            <a:off x="807661" y="787023"/>
            <a:ext cx="5870763" cy="485197"/>
          </a:xfrm>
          <a:prstGeom prst="rect">
            <a:avLst/>
          </a:prstGeom>
          <a:noFill/>
        </p:spPr>
        <p:txBody>
          <a:bodyPr wrap="square" lIns="0" tIns="0" bIns="468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Mit dem mechanisierten</a:t>
            </a:r>
            <a:b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de-D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WIG-Schweißprozess</a:t>
            </a: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... 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38EEEC-A71F-69A0-EB93-3384A45399C8}"/>
              </a:ext>
            </a:extLst>
          </p:cNvPr>
          <p:cNvSpPr txBox="1">
            <a:spLocks/>
          </p:cNvSpPr>
          <p:nvPr/>
        </p:nvSpPr>
        <p:spPr>
          <a:xfrm>
            <a:off x="8537870" y="4788000"/>
            <a:ext cx="336130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50" kern="1200">
                <a:solidFill>
                  <a:srgbClr val="6C70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88E290-9FF8-5747-8E56-71158957E1C4}" type="slidenum">
              <a:rPr lang="de-DE" smtClean="0">
                <a:solidFill>
                  <a:schemeClr val="bg1"/>
                </a:solidFill>
              </a:rPr>
              <a:pPr/>
              <a:t>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A26095B-1C01-A964-46D9-D5D7F3B7AC3A}"/>
              </a:ext>
            </a:extLst>
          </p:cNvPr>
          <p:cNvSpPr txBox="1">
            <a:spLocks/>
          </p:cNvSpPr>
          <p:nvPr/>
        </p:nvSpPr>
        <p:spPr>
          <a:xfrm>
            <a:off x="278092" y="4788000"/>
            <a:ext cx="575691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50" kern="1200">
                <a:solidFill>
                  <a:srgbClr val="6C70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5D51F7B-7C67-A94B-85FE-34534BB2D9C7}" type="datetime1">
              <a:rPr lang="de-DE" smtClean="0">
                <a:solidFill>
                  <a:schemeClr val="bg1"/>
                </a:solidFill>
              </a:rPr>
              <a:pPr algn="l"/>
              <a:t>23.11.2023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A2E5CF2-0B27-2FCC-2B23-5EBBD65285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209" y="231775"/>
            <a:ext cx="1434964" cy="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1029515-8B1B-4743-37C3-87095C2F56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BB65D63-5EBB-6FCB-C2AE-AF42D65A4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094CC05-4617-0DC7-1FC6-83B77F751DDD}"/>
              </a:ext>
            </a:extLst>
          </p:cNvPr>
          <p:cNvSpPr txBox="1"/>
          <p:nvPr/>
        </p:nvSpPr>
        <p:spPr>
          <a:xfrm>
            <a:off x="2572800" y="787023"/>
            <a:ext cx="3998400" cy="48513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...wird ein Lichtbogen </a:t>
            </a:r>
            <a:r>
              <a:rPr lang="de-D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automatisiert</a:t>
            </a: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um ein feststehendes Rohr geführt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38EEEC-A71F-69A0-EB93-3384A45399C8}"/>
              </a:ext>
            </a:extLst>
          </p:cNvPr>
          <p:cNvSpPr txBox="1">
            <a:spLocks/>
          </p:cNvSpPr>
          <p:nvPr/>
        </p:nvSpPr>
        <p:spPr>
          <a:xfrm>
            <a:off x="8537870" y="4788000"/>
            <a:ext cx="336130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50" kern="1200">
                <a:solidFill>
                  <a:srgbClr val="6C70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88E290-9FF8-5747-8E56-71158957E1C4}" type="slidenum">
              <a:rPr lang="de-DE" smtClean="0">
                <a:solidFill>
                  <a:schemeClr val="bg1"/>
                </a:solidFill>
              </a:rPr>
              <a:pPr/>
              <a:t>9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A26095B-1C01-A964-46D9-D5D7F3B7AC3A}"/>
              </a:ext>
            </a:extLst>
          </p:cNvPr>
          <p:cNvSpPr txBox="1">
            <a:spLocks/>
          </p:cNvSpPr>
          <p:nvPr/>
        </p:nvSpPr>
        <p:spPr>
          <a:xfrm>
            <a:off x="278092" y="4788000"/>
            <a:ext cx="575691" cy="10002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50" kern="1200">
                <a:solidFill>
                  <a:srgbClr val="6C70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5D51F7B-7C67-A94B-85FE-34534BB2D9C7}" type="datetime1">
              <a:rPr lang="de-DE" smtClean="0">
                <a:solidFill>
                  <a:schemeClr val="bg1"/>
                </a:solidFill>
              </a:rPr>
              <a:pPr algn="l"/>
              <a:t>23.11.2023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A2E5CF2-0B27-2FCC-2B23-5EBBD65285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209" y="231775"/>
            <a:ext cx="1434964" cy="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">
  <a:themeElements>
    <a:clrScheme name="Orbitalum">
      <a:dk1>
        <a:srgbClr val="282828"/>
      </a:dk1>
      <a:lt1>
        <a:srgbClr val="FFFFFF"/>
      </a:lt1>
      <a:dk2>
        <a:srgbClr val="595959"/>
      </a:dk2>
      <a:lt2>
        <a:srgbClr val="E6E6E6"/>
      </a:lt2>
      <a:accent1>
        <a:srgbClr val="243E8C"/>
      </a:accent1>
      <a:accent2>
        <a:srgbClr val="FFFFFF"/>
      </a:accent2>
      <a:accent3>
        <a:srgbClr val="CCCCCC"/>
      </a:accent3>
      <a:accent4>
        <a:srgbClr val="878787"/>
      </a:accent4>
      <a:accent5>
        <a:srgbClr val="243E8C"/>
      </a:accent5>
      <a:accent6>
        <a:srgbClr val="243E8C"/>
      </a:accent6>
      <a:hlink>
        <a:srgbClr val="282828"/>
      </a:hlink>
      <a:folHlink>
        <a:srgbClr val="243E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543</Words>
  <Application>Microsoft Office PowerPoint</Application>
  <PresentationFormat>Bildschirmpräsentation (16:9)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Tina Zeltwanger</dc:creator>
  <cp:lastModifiedBy>Kaiser Laura</cp:lastModifiedBy>
  <cp:revision>63</cp:revision>
  <dcterms:created xsi:type="dcterms:W3CDTF">2023-11-21T10:57:53Z</dcterms:created>
  <dcterms:modified xsi:type="dcterms:W3CDTF">2023-11-23T08:25:44Z</dcterms:modified>
</cp:coreProperties>
</file>